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86" autoAdjust="0"/>
  </p:normalViewPr>
  <p:slideViewPr>
    <p:cSldViewPr>
      <p:cViewPr varScale="1">
        <p:scale>
          <a:sx n="67" d="100"/>
          <a:sy n="67" d="100"/>
        </p:scale>
        <p:origin x="-4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95F2D-80BA-43AD-83A6-0E940302EC14}" type="slidenum">
              <a:rPr lang="en-US"/>
              <a:pPr/>
              <a:t>‹#›</a:t>
            </a:fld>
            <a:endParaRPr lang="en-US"/>
          </a:p>
        </p:txBody>
      </p:sp>
    </p:spTree>
    <p:extLst>
      <p:ext uri="{BB962C8B-B14F-4D97-AF65-F5344CB8AC3E}">
        <p14:creationId xmlns:p14="http://schemas.microsoft.com/office/powerpoint/2010/main" val="23338286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48" name="Picture 8" descr="white backgroun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9" name="Rectangle 9"/>
          <p:cNvSpPr>
            <a:spLocks noGrp="1" noChangeArrowheads="1"/>
          </p:cNvSpPr>
          <p:nvPr>
            <p:ph type="ctrTitle"/>
          </p:nvPr>
        </p:nvSpPr>
        <p:spPr>
          <a:xfrm>
            <a:off x="1752600" y="2286000"/>
            <a:ext cx="6629400" cy="1371600"/>
          </a:xfrm>
        </p:spPr>
        <p:txBody>
          <a:bodyPr/>
          <a:lstStyle>
            <a:lvl1pPr algn="ctr">
              <a:defRPr b="0">
                <a:solidFill>
                  <a:schemeClr val="tx1"/>
                </a:solidFill>
              </a:defRPr>
            </a:lvl1pPr>
          </a:lstStyle>
          <a:p>
            <a:pPr lvl="0"/>
            <a:r>
              <a:rPr lang="en-US" noProof="0" smtClean="0"/>
              <a:t>Click to edit Master title style</a:t>
            </a:r>
          </a:p>
        </p:txBody>
      </p:sp>
      <p:sp>
        <p:nvSpPr>
          <p:cNvPr id="10250" name="Rectangle 10"/>
          <p:cNvSpPr>
            <a:spLocks noGrp="1" noChangeArrowheads="1"/>
          </p:cNvSpPr>
          <p:nvPr>
            <p:ph type="subTitle" idx="1"/>
          </p:nvPr>
        </p:nvSpPr>
        <p:spPr>
          <a:xfrm>
            <a:off x="1752600" y="4038600"/>
            <a:ext cx="6629400" cy="1676400"/>
          </a:xfrm>
        </p:spPr>
        <p:txBody>
          <a:bodyPr/>
          <a:lstStyle>
            <a:lvl1pPr marL="0" indent="0" algn="ctr">
              <a:buFontTx/>
              <a:buNone/>
              <a:defRPr/>
            </a:lvl1pPr>
          </a:lstStyle>
          <a:p>
            <a:pPr lvl="0"/>
            <a:r>
              <a:rPr lang="en-US" noProof="0" smtClean="0"/>
              <a:t>Click to edit Master subtitle style</a:t>
            </a:r>
          </a:p>
        </p:txBody>
      </p:sp>
      <p:sp>
        <p:nvSpPr>
          <p:cNvPr id="10251" name="Text Box 11"/>
          <p:cNvSpPr txBox="1">
            <a:spLocks noChangeArrowheads="1"/>
          </p:cNvSpPr>
          <p:nvPr/>
        </p:nvSpPr>
        <p:spPr bwMode="auto">
          <a:xfrm>
            <a:off x="1371600" y="6477000"/>
            <a:ext cx="3352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i="1">
                <a:latin typeface="Garamond" pitchFamily="18" charset="0"/>
              </a:rPr>
              <a:t>© 2010 Jones, Walker, Waechter, Poitevent, Carrère &amp; Denègre L.L.P.</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5CE1118-165C-4D76-AC44-3F739AA7F6D9}" type="slidenum">
              <a:rPr lang="en-US"/>
              <a:pPr/>
              <a:t>‹#›</a:t>
            </a:fld>
            <a:endParaRPr lang="en-US"/>
          </a:p>
        </p:txBody>
      </p:sp>
    </p:spTree>
    <p:extLst>
      <p:ext uri="{BB962C8B-B14F-4D97-AF65-F5344CB8AC3E}">
        <p14:creationId xmlns:p14="http://schemas.microsoft.com/office/powerpoint/2010/main" val="51990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838200"/>
            <a:ext cx="192405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838200"/>
            <a:ext cx="561975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6DCD0BF-4C6F-41F6-A0CF-A9889E772390}" type="slidenum">
              <a:rPr lang="en-US"/>
              <a:pPr/>
              <a:t>‹#›</a:t>
            </a:fld>
            <a:endParaRPr lang="en-US"/>
          </a:p>
        </p:txBody>
      </p:sp>
    </p:spTree>
    <p:extLst>
      <p:ext uri="{BB962C8B-B14F-4D97-AF65-F5344CB8AC3E}">
        <p14:creationId xmlns:p14="http://schemas.microsoft.com/office/powerpoint/2010/main" val="97335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D2894E6-461F-4556-BEAF-F82366BDD74E}" type="slidenum">
              <a:rPr lang="en-US"/>
              <a:pPr/>
              <a:t>‹#›</a:t>
            </a:fld>
            <a:endParaRPr lang="en-US"/>
          </a:p>
        </p:txBody>
      </p:sp>
    </p:spTree>
    <p:extLst>
      <p:ext uri="{BB962C8B-B14F-4D97-AF65-F5344CB8AC3E}">
        <p14:creationId xmlns:p14="http://schemas.microsoft.com/office/powerpoint/2010/main" val="307647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FF5CA90-CCC8-4F2F-AFA0-CA0F72D78B8A}" type="slidenum">
              <a:rPr lang="en-US"/>
              <a:pPr/>
              <a:t>‹#›</a:t>
            </a:fld>
            <a:endParaRPr lang="en-US"/>
          </a:p>
        </p:txBody>
      </p:sp>
    </p:spTree>
    <p:extLst>
      <p:ext uri="{BB962C8B-B14F-4D97-AF65-F5344CB8AC3E}">
        <p14:creationId xmlns:p14="http://schemas.microsoft.com/office/powerpoint/2010/main" val="309207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828800"/>
            <a:ext cx="34290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828800"/>
            <a:ext cx="34290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D2612FB-1760-498A-BBA1-B5836B2B2E90}" type="slidenum">
              <a:rPr lang="en-US"/>
              <a:pPr/>
              <a:t>‹#›</a:t>
            </a:fld>
            <a:endParaRPr lang="en-US"/>
          </a:p>
        </p:txBody>
      </p:sp>
    </p:spTree>
    <p:extLst>
      <p:ext uri="{BB962C8B-B14F-4D97-AF65-F5344CB8AC3E}">
        <p14:creationId xmlns:p14="http://schemas.microsoft.com/office/powerpoint/2010/main" val="89177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D98FCAF-E0B3-433C-9773-5F7000EBC486}" type="slidenum">
              <a:rPr lang="en-US"/>
              <a:pPr/>
              <a:t>‹#›</a:t>
            </a:fld>
            <a:endParaRPr lang="en-US"/>
          </a:p>
        </p:txBody>
      </p:sp>
    </p:spTree>
    <p:extLst>
      <p:ext uri="{BB962C8B-B14F-4D97-AF65-F5344CB8AC3E}">
        <p14:creationId xmlns:p14="http://schemas.microsoft.com/office/powerpoint/2010/main" val="97348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570010A-31B7-4F11-B2B6-C89FFBDF4A0A}" type="slidenum">
              <a:rPr lang="en-US"/>
              <a:pPr/>
              <a:t>‹#›</a:t>
            </a:fld>
            <a:endParaRPr lang="en-US"/>
          </a:p>
        </p:txBody>
      </p:sp>
    </p:spTree>
    <p:extLst>
      <p:ext uri="{BB962C8B-B14F-4D97-AF65-F5344CB8AC3E}">
        <p14:creationId xmlns:p14="http://schemas.microsoft.com/office/powerpoint/2010/main" val="389092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8CFA201-6428-4433-992A-D3709205E444}" type="slidenum">
              <a:rPr lang="en-US"/>
              <a:pPr/>
              <a:t>‹#›</a:t>
            </a:fld>
            <a:endParaRPr lang="en-US"/>
          </a:p>
        </p:txBody>
      </p:sp>
    </p:spTree>
    <p:extLst>
      <p:ext uri="{BB962C8B-B14F-4D97-AF65-F5344CB8AC3E}">
        <p14:creationId xmlns:p14="http://schemas.microsoft.com/office/powerpoint/2010/main" val="253102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7AEA4A-9A1D-44FA-BB6D-463C5CEE17FE}" type="slidenum">
              <a:rPr lang="en-US"/>
              <a:pPr/>
              <a:t>‹#›</a:t>
            </a:fld>
            <a:endParaRPr lang="en-US"/>
          </a:p>
        </p:txBody>
      </p:sp>
    </p:spTree>
    <p:extLst>
      <p:ext uri="{BB962C8B-B14F-4D97-AF65-F5344CB8AC3E}">
        <p14:creationId xmlns:p14="http://schemas.microsoft.com/office/powerpoint/2010/main" val="2590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D7AAFC7-0450-47D4-9449-8163D99D7DF1}" type="slidenum">
              <a:rPr lang="en-US"/>
              <a:pPr/>
              <a:t>‹#›</a:t>
            </a:fld>
            <a:endParaRPr lang="en-US"/>
          </a:p>
        </p:txBody>
      </p:sp>
    </p:spTree>
    <p:extLst>
      <p:ext uri="{BB962C8B-B14F-4D97-AF65-F5344CB8AC3E}">
        <p14:creationId xmlns:p14="http://schemas.microsoft.com/office/powerpoint/2010/main" val="149196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white background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9"/>
          <p:cNvSpPr>
            <a:spLocks noGrp="1" noChangeArrowheads="1"/>
          </p:cNvSpPr>
          <p:nvPr>
            <p:ph type="title"/>
          </p:nvPr>
        </p:nvSpPr>
        <p:spPr bwMode="auto">
          <a:xfrm>
            <a:off x="1447800" y="838200"/>
            <a:ext cx="7696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Text Box 11"/>
          <p:cNvSpPr txBox="1">
            <a:spLocks noChangeArrowheads="1"/>
          </p:cNvSpPr>
          <p:nvPr/>
        </p:nvSpPr>
        <p:spPr bwMode="auto">
          <a:xfrm>
            <a:off x="1371600" y="6477000"/>
            <a:ext cx="3352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i="1">
                <a:latin typeface="Garamond" pitchFamily="18" charset="0"/>
              </a:rPr>
              <a:t>© 2010 Jones, Walker, Waechter, Poitevent, Carrère &amp; Denègre L.L.P.</a:t>
            </a:r>
          </a:p>
        </p:txBody>
      </p:sp>
      <p:sp>
        <p:nvSpPr>
          <p:cNvPr id="1036" name="Rectangle 12"/>
          <p:cNvSpPr>
            <a:spLocks noGrp="1" noChangeArrowheads="1"/>
          </p:cNvSpPr>
          <p:nvPr>
            <p:ph type="sldNum" sz="quarter" idx="4"/>
          </p:nvPr>
        </p:nvSpPr>
        <p:spPr bwMode="auto">
          <a:xfrm>
            <a:off x="6934200" y="61531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88D3359-FB76-47C2-AAAE-F036CA2B496E}" type="slidenum">
              <a:rPr lang="en-US"/>
              <a:pPr/>
              <a:t>‹#›</a:t>
            </a:fld>
            <a:endParaRPr lang="en-US"/>
          </a:p>
        </p:txBody>
      </p:sp>
      <p:sp>
        <p:nvSpPr>
          <p:cNvPr id="1037" name="Rectangle 13"/>
          <p:cNvSpPr>
            <a:spLocks noGrp="1" noChangeArrowheads="1"/>
          </p:cNvSpPr>
          <p:nvPr>
            <p:ph type="body" idx="1"/>
          </p:nvPr>
        </p:nvSpPr>
        <p:spPr bwMode="auto">
          <a:xfrm>
            <a:off x="1676400" y="1828800"/>
            <a:ext cx="70104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bg1"/>
          </a:solidFill>
          <a:latin typeface="+mj-lt"/>
          <a:ea typeface="+mj-ea"/>
          <a:cs typeface="+mj-cs"/>
        </a:defRPr>
      </a:lvl1pPr>
      <a:lvl2pPr algn="l" rtl="0" fontAlgn="base">
        <a:spcBef>
          <a:spcPct val="0"/>
        </a:spcBef>
        <a:spcAft>
          <a:spcPct val="0"/>
        </a:spcAft>
        <a:defRPr sz="3200" b="1">
          <a:solidFill>
            <a:schemeClr val="bg1"/>
          </a:solidFill>
          <a:latin typeface="Garamond" pitchFamily="18" charset="0"/>
        </a:defRPr>
      </a:lvl2pPr>
      <a:lvl3pPr algn="l" rtl="0" fontAlgn="base">
        <a:spcBef>
          <a:spcPct val="0"/>
        </a:spcBef>
        <a:spcAft>
          <a:spcPct val="0"/>
        </a:spcAft>
        <a:defRPr sz="3200" b="1">
          <a:solidFill>
            <a:schemeClr val="bg1"/>
          </a:solidFill>
          <a:latin typeface="Garamond" pitchFamily="18" charset="0"/>
        </a:defRPr>
      </a:lvl3pPr>
      <a:lvl4pPr algn="l" rtl="0" fontAlgn="base">
        <a:spcBef>
          <a:spcPct val="0"/>
        </a:spcBef>
        <a:spcAft>
          <a:spcPct val="0"/>
        </a:spcAft>
        <a:defRPr sz="3200" b="1">
          <a:solidFill>
            <a:schemeClr val="bg1"/>
          </a:solidFill>
          <a:latin typeface="Garamond" pitchFamily="18" charset="0"/>
        </a:defRPr>
      </a:lvl4pPr>
      <a:lvl5pPr algn="l" rtl="0" fontAlgn="base">
        <a:spcBef>
          <a:spcPct val="0"/>
        </a:spcBef>
        <a:spcAft>
          <a:spcPct val="0"/>
        </a:spcAft>
        <a:defRPr sz="3200" b="1">
          <a:solidFill>
            <a:schemeClr val="bg1"/>
          </a:solidFill>
          <a:latin typeface="Garamond" pitchFamily="18" charset="0"/>
        </a:defRPr>
      </a:lvl5pPr>
      <a:lvl6pPr marL="457200" algn="l" rtl="0" fontAlgn="base">
        <a:spcBef>
          <a:spcPct val="0"/>
        </a:spcBef>
        <a:spcAft>
          <a:spcPct val="0"/>
        </a:spcAft>
        <a:defRPr sz="3200" b="1">
          <a:solidFill>
            <a:schemeClr val="bg1"/>
          </a:solidFill>
          <a:latin typeface="Garamond" pitchFamily="18" charset="0"/>
        </a:defRPr>
      </a:lvl6pPr>
      <a:lvl7pPr marL="914400" algn="l" rtl="0" fontAlgn="base">
        <a:spcBef>
          <a:spcPct val="0"/>
        </a:spcBef>
        <a:spcAft>
          <a:spcPct val="0"/>
        </a:spcAft>
        <a:defRPr sz="3200" b="1">
          <a:solidFill>
            <a:schemeClr val="bg1"/>
          </a:solidFill>
          <a:latin typeface="Garamond" pitchFamily="18" charset="0"/>
        </a:defRPr>
      </a:lvl7pPr>
      <a:lvl8pPr marL="1371600" algn="l" rtl="0" fontAlgn="base">
        <a:spcBef>
          <a:spcPct val="0"/>
        </a:spcBef>
        <a:spcAft>
          <a:spcPct val="0"/>
        </a:spcAft>
        <a:defRPr sz="3200" b="1">
          <a:solidFill>
            <a:schemeClr val="bg1"/>
          </a:solidFill>
          <a:latin typeface="Garamond" pitchFamily="18" charset="0"/>
        </a:defRPr>
      </a:lvl8pPr>
      <a:lvl9pPr marL="1828800" algn="l" rtl="0" fontAlgn="base">
        <a:spcBef>
          <a:spcPct val="0"/>
        </a:spcBef>
        <a:spcAft>
          <a:spcPct val="0"/>
        </a:spcAft>
        <a:defRPr sz="3200" b="1">
          <a:solidFill>
            <a:schemeClr val="bg1"/>
          </a:solidFill>
          <a:latin typeface="Garamond" pitchFamily="18"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Font typeface="Garamond" pitchFamily="18" charset="0"/>
        <a:buChar char="–"/>
        <a:defRPr sz="2400">
          <a:solidFill>
            <a:schemeClr val="tx1"/>
          </a:solidFill>
          <a:latin typeface="+mn-lt"/>
        </a:defRPr>
      </a:lvl2pPr>
      <a:lvl3pPr marL="1143000" indent="-228600" algn="l" rtl="0" fontAlgn="base">
        <a:spcBef>
          <a:spcPct val="20000"/>
        </a:spcBef>
        <a:spcAft>
          <a:spcPct val="0"/>
        </a:spcAft>
        <a:buFont typeface="Garamond" pitchFamily="18" charset="0"/>
        <a:buChar char="◦"/>
        <a:defRPr sz="2400">
          <a:solidFill>
            <a:schemeClr val="tx1"/>
          </a:solidFill>
          <a:latin typeface="+mn-lt"/>
        </a:defRPr>
      </a:lvl3pPr>
      <a:lvl4pPr marL="1600200" indent="-228600" algn="l" rtl="0" fontAlgn="base">
        <a:spcBef>
          <a:spcPct val="20000"/>
        </a:spcBef>
        <a:spcAft>
          <a:spcPct val="0"/>
        </a:spcAft>
        <a:buFont typeface="Garamond" pitchFamily="18" charset="0"/>
        <a:buChar char="–"/>
        <a:defRPr sz="2400">
          <a:solidFill>
            <a:schemeClr val="tx1"/>
          </a:solidFill>
          <a:latin typeface="+mn-lt"/>
        </a:defRPr>
      </a:lvl4pPr>
      <a:lvl5pPr marL="2057400" indent="-228600" algn="l" rtl="0" fontAlgn="base">
        <a:spcBef>
          <a:spcPct val="20000"/>
        </a:spcBef>
        <a:spcAft>
          <a:spcPct val="0"/>
        </a:spcAft>
        <a:buFont typeface="Garamond" pitchFamily="18" charset="0"/>
        <a:buChar char="»"/>
        <a:defRPr sz="2400">
          <a:solidFill>
            <a:schemeClr val="tx1"/>
          </a:solidFill>
          <a:latin typeface="+mn-lt"/>
        </a:defRPr>
      </a:lvl5pPr>
      <a:lvl6pPr marL="2514600" indent="-228600" algn="l" rtl="0" fontAlgn="base">
        <a:spcBef>
          <a:spcPct val="20000"/>
        </a:spcBef>
        <a:spcAft>
          <a:spcPct val="0"/>
        </a:spcAft>
        <a:buFont typeface="Garamond" pitchFamily="18" charset="0"/>
        <a:buChar char="»"/>
        <a:defRPr sz="2400">
          <a:solidFill>
            <a:schemeClr val="tx1"/>
          </a:solidFill>
          <a:latin typeface="+mn-lt"/>
        </a:defRPr>
      </a:lvl6pPr>
      <a:lvl7pPr marL="2971800" indent="-228600" algn="l" rtl="0" fontAlgn="base">
        <a:spcBef>
          <a:spcPct val="20000"/>
        </a:spcBef>
        <a:spcAft>
          <a:spcPct val="0"/>
        </a:spcAft>
        <a:buFont typeface="Garamond" pitchFamily="18" charset="0"/>
        <a:buChar char="»"/>
        <a:defRPr sz="2400">
          <a:solidFill>
            <a:schemeClr val="tx1"/>
          </a:solidFill>
          <a:latin typeface="+mn-lt"/>
        </a:defRPr>
      </a:lvl7pPr>
      <a:lvl8pPr marL="3429000" indent="-228600" algn="l" rtl="0" fontAlgn="base">
        <a:spcBef>
          <a:spcPct val="20000"/>
        </a:spcBef>
        <a:spcAft>
          <a:spcPct val="0"/>
        </a:spcAft>
        <a:buFont typeface="Garamond" pitchFamily="18" charset="0"/>
        <a:buChar char="»"/>
        <a:defRPr sz="2400">
          <a:solidFill>
            <a:schemeClr val="tx1"/>
          </a:solidFill>
          <a:latin typeface="+mn-lt"/>
        </a:defRPr>
      </a:lvl8pPr>
      <a:lvl9pPr marL="3886200" indent="-228600" algn="l" rtl="0" fontAlgn="base">
        <a:spcBef>
          <a:spcPct val="20000"/>
        </a:spcBef>
        <a:spcAft>
          <a:spcPct val="0"/>
        </a:spcAft>
        <a:buFont typeface="Garamond" pitchFamily="18" charset="0"/>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hebert@joneswalker.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14600" y="1143000"/>
            <a:ext cx="5105400" cy="4343400"/>
          </a:xfrm>
        </p:spPr>
        <p:txBody>
          <a:bodyPr/>
          <a:lstStyle/>
          <a:p>
            <a:pPr eaLnBrk="1" hangingPunct="1"/>
            <a:r>
              <a:rPr lang="en-US" sz="2200" b="1" dirty="0" smtClean="0"/>
              <a:t>Where do we Stand With </a:t>
            </a:r>
            <a:r>
              <a:rPr lang="en-US" sz="2200" b="1" dirty="0" err="1" smtClean="0"/>
              <a:t>CBP’s</a:t>
            </a:r>
            <a:r>
              <a:rPr lang="en-US" sz="2200" b="1" dirty="0" smtClean="0"/>
              <a:t> “New Verification Policy” for Duty Preference Claims?</a:t>
            </a:r>
            <a:r>
              <a:rPr lang="en-US" sz="2200" dirty="0" smtClean="0"/>
              <a:t/>
            </a:r>
            <a:br>
              <a:rPr lang="en-US" sz="2200" dirty="0" smtClean="0"/>
            </a:br>
            <a:r>
              <a:rPr lang="en-US" sz="2200" dirty="0" smtClean="0"/>
              <a:t/>
            </a:r>
            <a:br>
              <a:rPr lang="en-US" sz="2200" dirty="0" smtClean="0"/>
            </a:br>
            <a:r>
              <a:rPr lang="en-US" sz="1400" dirty="0" smtClean="0"/>
              <a:t>Presented at the API International Trade and Customs Conference</a:t>
            </a:r>
            <a:r>
              <a:rPr lang="en-US" sz="2200" dirty="0" smtClean="0"/>
              <a:t/>
            </a:r>
            <a:br>
              <a:rPr lang="en-US" sz="2200" dirty="0" smtClean="0"/>
            </a:br>
            <a:r>
              <a:rPr lang="en-US" sz="1400" dirty="0" smtClean="0"/>
              <a:t/>
            </a:r>
            <a:br>
              <a:rPr lang="en-US" sz="1400" dirty="0" smtClean="0"/>
            </a:br>
            <a:r>
              <a:rPr lang="en-US" sz="1400" dirty="0" smtClean="0"/>
              <a:t>Hyatt Regency</a:t>
            </a:r>
            <a:br>
              <a:rPr lang="en-US" sz="1400" dirty="0" smtClean="0"/>
            </a:br>
            <a:r>
              <a:rPr lang="en-US" sz="1400" dirty="0" smtClean="0"/>
              <a:t>New Orleans, LA</a:t>
            </a:r>
            <a:br>
              <a:rPr lang="en-US" sz="1400" dirty="0" smtClean="0"/>
            </a:br>
            <a:r>
              <a:rPr lang="en-US" sz="1400" dirty="0" smtClean="0"/>
              <a:t>March 26, 2012</a:t>
            </a:r>
            <a:endParaRPr lang="en-US" sz="1400" b="0" dirty="0" smtClean="0"/>
          </a:p>
        </p:txBody>
      </p:sp>
      <p:sp>
        <p:nvSpPr>
          <p:cNvPr id="4099" name="Rectangle 3"/>
          <p:cNvSpPr>
            <a:spLocks noGrp="1" noChangeArrowheads="1"/>
          </p:cNvSpPr>
          <p:nvPr>
            <p:ph type="subTitle" idx="1"/>
          </p:nvPr>
        </p:nvSpPr>
        <p:spPr>
          <a:xfrm>
            <a:off x="2514600" y="4724400"/>
            <a:ext cx="5105400" cy="1600200"/>
          </a:xfrm>
        </p:spPr>
        <p:txBody>
          <a:bodyPr/>
          <a:lstStyle/>
          <a:p>
            <a:pPr eaLnBrk="1" hangingPunct="1">
              <a:lnSpc>
                <a:spcPct val="90000"/>
              </a:lnSpc>
            </a:pPr>
            <a:r>
              <a:rPr lang="en-US" sz="1400" b="1" dirty="0" smtClean="0"/>
              <a:t>Marc C. Hebert, Esq.</a:t>
            </a:r>
          </a:p>
          <a:p>
            <a:pPr eaLnBrk="1" hangingPunct="1">
              <a:lnSpc>
                <a:spcPct val="90000"/>
              </a:lnSpc>
            </a:pPr>
            <a:r>
              <a:rPr lang="en-US" sz="1400" b="1" dirty="0" smtClean="0"/>
              <a:t>Jones Walker</a:t>
            </a:r>
          </a:p>
          <a:p>
            <a:pPr eaLnBrk="1" hangingPunct="1">
              <a:lnSpc>
                <a:spcPct val="90000"/>
              </a:lnSpc>
            </a:pPr>
            <a:r>
              <a:rPr lang="en-US" sz="1200" dirty="0" smtClean="0"/>
              <a:t>New Orleans, LA/Washington, D.C. </a:t>
            </a:r>
          </a:p>
          <a:p>
            <a:pPr eaLnBrk="1" hangingPunct="1">
              <a:lnSpc>
                <a:spcPct val="90000"/>
              </a:lnSpc>
            </a:pPr>
            <a:endParaRPr lang="en-US" sz="1400" dirty="0" smtClean="0"/>
          </a:p>
        </p:txBody>
      </p:sp>
    </p:spTree>
    <p:extLst>
      <p:ext uri="{BB962C8B-B14F-4D97-AF65-F5344CB8AC3E}">
        <p14:creationId xmlns:p14="http://schemas.microsoft.com/office/powerpoint/2010/main" val="407071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What do the DPPs require	regarding verification vs CBP</a:t>
            </a:r>
          </a:p>
        </p:txBody>
      </p:sp>
      <p:sp>
        <p:nvSpPr>
          <p:cNvPr id="29699" name="Rectangle 3"/>
          <p:cNvSpPr>
            <a:spLocks noGrp="1" noChangeArrowheads="1"/>
          </p:cNvSpPr>
          <p:nvPr>
            <p:ph type="body" idx="1"/>
          </p:nvPr>
        </p:nvSpPr>
        <p:spPr/>
        <p:txBody>
          <a:bodyPr/>
          <a:lstStyle/>
          <a:p>
            <a:endParaRPr lang="en-US" smtClean="0"/>
          </a:p>
          <a:p>
            <a:r>
              <a:rPr lang="en-US" smtClean="0"/>
              <a:t>No DPP requires that CBP verify</a:t>
            </a:r>
          </a:p>
          <a:p>
            <a:endParaRPr lang="en-US" smtClean="0"/>
          </a:p>
          <a:p>
            <a:r>
              <a:rPr lang="en-US" smtClean="0"/>
              <a:t>No DPP requires production records of the foreign producer in order to verify origin</a:t>
            </a:r>
          </a:p>
          <a:p>
            <a:endParaRPr lang="en-US" smtClean="0"/>
          </a:p>
          <a:p>
            <a:r>
              <a:rPr lang="en-US" smtClean="0"/>
              <a:t>Verification procedures and requirements are left to the discretion of the party conducting the verification</a:t>
            </a:r>
          </a:p>
        </p:txBody>
      </p:sp>
    </p:spTree>
    <p:extLst>
      <p:ext uri="{BB962C8B-B14F-4D97-AF65-F5344CB8AC3E}">
        <p14:creationId xmlns:p14="http://schemas.microsoft.com/office/powerpoint/2010/main" val="402795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Potential Losses to the Industry for Non- NAFTA Claims</a:t>
            </a:r>
          </a:p>
        </p:txBody>
      </p:sp>
      <p:sp>
        <p:nvSpPr>
          <p:cNvPr id="20483" name="Rectangle 3"/>
          <p:cNvSpPr>
            <a:spLocks noGrp="1" noChangeArrowheads="1"/>
          </p:cNvSpPr>
          <p:nvPr>
            <p:ph type="body" idx="1"/>
          </p:nvPr>
        </p:nvSpPr>
        <p:spPr/>
        <p:txBody>
          <a:bodyPr/>
          <a:lstStyle/>
          <a:p>
            <a:r>
              <a:rPr lang="en-US" smtClean="0"/>
              <a:t>CBP says we are “fighting” over only $2.4 mm in duties for other petroleum products, e.g., jet fuel and gasoline, finished product.</a:t>
            </a:r>
          </a:p>
          <a:p>
            <a:pPr>
              <a:buFontTx/>
              <a:buNone/>
            </a:pPr>
            <a:endParaRPr lang="en-US" smtClean="0"/>
          </a:p>
          <a:p>
            <a:r>
              <a:rPr lang="en-US" smtClean="0"/>
              <a:t>Based on CBP’s import numbers for 2009-2010, the reality is that the industry stands to lose in duty preference benefits during a two year period:</a:t>
            </a:r>
          </a:p>
          <a:p>
            <a:pPr lvl="1"/>
            <a:r>
              <a:rPr lang="en-US" sz="1800" b="1" smtClean="0"/>
              <a:t>$90,310,000 for finished product</a:t>
            </a:r>
          </a:p>
          <a:p>
            <a:pPr lvl="1"/>
            <a:r>
              <a:rPr lang="en-US" sz="1800" b="1" smtClean="0"/>
              <a:t>$21,630,000 for distillates</a:t>
            </a:r>
          </a:p>
          <a:p>
            <a:pPr lvl="1"/>
            <a:r>
              <a:rPr lang="en-US" sz="1800" b="1" smtClean="0"/>
              <a:t>$11,955,300 for crude</a:t>
            </a:r>
          </a:p>
          <a:p>
            <a:endParaRPr lang="en-US" sz="1400" b="1" smtClean="0"/>
          </a:p>
        </p:txBody>
      </p:sp>
    </p:spTree>
    <p:extLst>
      <p:ext uri="{BB962C8B-B14F-4D97-AF65-F5344CB8AC3E}">
        <p14:creationId xmlns:p14="http://schemas.microsoft.com/office/powerpoint/2010/main" val="260515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Congressional Support and USTR Involvement</a:t>
            </a:r>
          </a:p>
        </p:txBody>
      </p:sp>
      <p:sp>
        <p:nvSpPr>
          <p:cNvPr id="26627" name="Rectangle 3"/>
          <p:cNvSpPr>
            <a:spLocks noGrp="1" noChangeArrowheads="1"/>
          </p:cNvSpPr>
          <p:nvPr>
            <p:ph type="body" idx="1"/>
          </p:nvPr>
        </p:nvSpPr>
        <p:spPr/>
        <p:txBody>
          <a:bodyPr/>
          <a:lstStyle/>
          <a:p>
            <a:endParaRPr lang="en-US" smtClean="0"/>
          </a:p>
          <a:p>
            <a:r>
              <a:rPr lang="en-US" smtClean="0"/>
              <a:t>House side: Ways and Means Committee and Members (Kevin Brady, Charles Boustany, Gene Green and Charles Gonzales)</a:t>
            </a:r>
          </a:p>
          <a:p>
            <a:endParaRPr lang="en-US" smtClean="0"/>
          </a:p>
          <a:p>
            <a:r>
              <a:rPr lang="en-US" smtClean="0"/>
              <a:t>Senate side: Finance Committee and Senators (Mary Landrieu, John Cornyn, David Vitter and Ron Wyden)</a:t>
            </a:r>
          </a:p>
          <a:p>
            <a:endParaRPr lang="en-US" smtClean="0"/>
          </a:p>
          <a:p>
            <a:r>
              <a:rPr lang="en-US" smtClean="0"/>
              <a:t>USTR: concern over consistency among preference programs and whether or not the programs are providing the intended benefits to both </a:t>
            </a:r>
          </a:p>
          <a:p>
            <a:endParaRPr lang="en-US" smtClean="0"/>
          </a:p>
        </p:txBody>
      </p:sp>
    </p:spTree>
    <p:extLst>
      <p:ext uri="{BB962C8B-B14F-4D97-AF65-F5344CB8AC3E}">
        <p14:creationId xmlns:p14="http://schemas.microsoft.com/office/powerpoint/2010/main" val="3080727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Sequence of events</a:t>
            </a:r>
          </a:p>
        </p:txBody>
      </p:sp>
      <p:sp>
        <p:nvSpPr>
          <p:cNvPr id="23555" name="Rectangle 3"/>
          <p:cNvSpPr>
            <a:spLocks noGrp="1" noChangeArrowheads="1"/>
          </p:cNvSpPr>
          <p:nvPr>
            <p:ph type="body" idx="1"/>
          </p:nvPr>
        </p:nvSpPr>
        <p:spPr/>
        <p:txBody>
          <a:bodyPr/>
          <a:lstStyle/>
          <a:p>
            <a:r>
              <a:rPr lang="en-US" sz="2000" dirty="0" smtClean="0"/>
              <a:t>Customs was to provide comments to industry on its counterproposal submitted earlier this year (April, 2011) by Friday, July 22, 2011, but instead provided an October 4, 2001 letter to API in late October.</a:t>
            </a:r>
          </a:p>
          <a:p>
            <a:r>
              <a:rPr lang="en-US" sz="2000" dirty="0" smtClean="0"/>
              <a:t>Guidance provided industry dated June 22, 2011 will not be issued to the field</a:t>
            </a:r>
          </a:p>
          <a:p>
            <a:r>
              <a:rPr lang="en-US" sz="2000" dirty="0" smtClean="0"/>
              <a:t>Customs, </a:t>
            </a:r>
            <a:r>
              <a:rPr lang="en-US" sz="2000" dirty="0" err="1" smtClean="0"/>
              <a:t>USTR</a:t>
            </a:r>
            <a:r>
              <a:rPr lang="en-US" sz="2000" dirty="0" smtClean="0"/>
              <a:t> and industry met thereafter to discuss any final guidance before any final guidance is issued to the field.  </a:t>
            </a:r>
          </a:p>
          <a:p>
            <a:r>
              <a:rPr lang="en-US" sz="2000" dirty="0" smtClean="0"/>
              <a:t>Industry reassessed what documentation it can realistically obtain and provide to Customs to support verification claims</a:t>
            </a:r>
          </a:p>
          <a:p>
            <a:r>
              <a:rPr lang="en-US" sz="2000" dirty="0" err="1" smtClean="0"/>
              <a:t>USTR</a:t>
            </a:r>
            <a:r>
              <a:rPr lang="en-US" sz="2000" dirty="0" smtClean="0"/>
              <a:t> and </a:t>
            </a:r>
            <a:r>
              <a:rPr lang="en-US" sz="2000" dirty="0" err="1" smtClean="0"/>
              <a:t>CBP</a:t>
            </a:r>
            <a:r>
              <a:rPr lang="en-US" sz="2000" dirty="0" smtClean="0"/>
              <a:t> did away with the idea of “jump teams”</a:t>
            </a:r>
          </a:p>
          <a:p>
            <a:pPr lvl="1"/>
            <a:endParaRPr lang="en-US" sz="1800" dirty="0" smtClean="0"/>
          </a:p>
          <a:p>
            <a:endParaRPr lang="en-US" dirty="0" smtClean="0"/>
          </a:p>
        </p:txBody>
      </p:sp>
    </p:spTree>
    <p:extLst>
      <p:ext uri="{BB962C8B-B14F-4D97-AF65-F5344CB8AC3E}">
        <p14:creationId xmlns:p14="http://schemas.microsoft.com/office/powerpoint/2010/main" val="3711891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CBP and Industry 11/29/11 Meeting</a:t>
            </a:r>
          </a:p>
        </p:txBody>
      </p:sp>
      <p:sp>
        <p:nvSpPr>
          <p:cNvPr id="31747" name="Rectangle 3"/>
          <p:cNvSpPr>
            <a:spLocks noGrp="1" noChangeArrowheads="1"/>
          </p:cNvSpPr>
          <p:nvPr>
            <p:ph type="body" idx="1"/>
          </p:nvPr>
        </p:nvSpPr>
        <p:spPr/>
        <p:txBody>
          <a:bodyPr/>
          <a:lstStyle/>
          <a:p>
            <a:r>
              <a:rPr lang="en-US" sz="1800" b="1" dirty="0" smtClean="0"/>
              <a:t>AGENDA:</a:t>
            </a:r>
            <a:endParaRPr lang="en-US" sz="1800" dirty="0" smtClean="0"/>
          </a:p>
          <a:p>
            <a:r>
              <a:rPr lang="en-US" sz="1800" dirty="0" smtClean="0"/>
              <a:t>Welcome and Introductions</a:t>
            </a:r>
          </a:p>
          <a:p>
            <a:r>
              <a:rPr lang="en-US" sz="1800" dirty="0" smtClean="0"/>
              <a:t>Trade Engagement Overview</a:t>
            </a:r>
          </a:p>
          <a:p>
            <a:r>
              <a:rPr lang="en-US" sz="1800" dirty="0" err="1" smtClean="0"/>
              <a:t>CBP’s</a:t>
            </a:r>
            <a:r>
              <a:rPr lang="en-US" sz="1800" dirty="0" smtClean="0"/>
              <a:t> Response to Industry on Duty Preference Issues (Acting Deputy Assistant Commissioner Richard </a:t>
            </a:r>
            <a:r>
              <a:rPr lang="en-US" sz="1800" dirty="0" err="1" smtClean="0"/>
              <a:t>DiNucci</a:t>
            </a:r>
            <a:r>
              <a:rPr lang="en-US" sz="1800" dirty="0" smtClean="0"/>
              <a:t>)</a:t>
            </a:r>
          </a:p>
          <a:p>
            <a:r>
              <a:rPr lang="en-US" sz="1800" dirty="0" smtClean="0"/>
              <a:t>Industry Dialogue and Questions</a:t>
            </a:r>
          </a:p>
          <a:p>
            <a:endParaRPr lang="en-US" sz="1800" dirty="0" smtClean="0"/>
          </a:p>
          <a:p>
            <a:r>
              <a:rPr lang="en-US" sz="1800" b="1" dirty="0" smtClean="0"/>
              <a:t>Attendees:</a:t>
            </a:r>
          </a:p>
          <a:p>
            <a:pPr lvl="1"/>
            <a:r>
              <a:rPr lang="en-US" sz="1800" dirty="0" smtClean="0"/>
              <a:t>API, </a:t>
            </a:r>
            <a:r>
              <a:rPr lang="en-US" sz="1800" dirty="0" err="1" smtClean="0"/>
              <a:t>AAEI</a:t>
            </a:r>
            <a:r>
              <a:rPr lang="en-US" sz="1800" dirty="0" smtClean="0"/>
              <a:t>, Duty Preference Coalition, Jones Walker, </a:t>
            </a:r>
            <a:r>
              <a:rPr lang="en-US" sz="1800" dirty="0" err="1" smtClean="0"/>
              <a:t>CBP</a:t>
            </a:r>
            <a:r>
              <a:rPr lang="en-US" sz="1800" dirty="0" smtClean="0"/>
              <a:t> (AC </a:t>
            </a:r>
            <a:r>
              <a:rPr lang="en-US" sz="1800" dirty="0" err="1" smtClean="0"/>
              <a:t>DiNucci</a:t>
            </a:r>
            <a:r>
              <a:rPr lang="en-US" sz="1800" dirty="0" smtClean="0"/>
              <a:t> and Gina)</a:t>
            </a:r>
          </a:p>
          <a:p>
            <a:pPr lvl="1"/>
            <a:endParaRPr lang="en-US" sz="1800" dirty="0" smtClean="0"/>
          </a:p>
          <a:p>
            <a:r>
              <a:rPr lang="en-US" sz="1800" i="1" dirty="0" smtClean="0"/>
              <a:t>What was the outcome?</a:t>
            </a:r>
          </a:p>
        </p:txBody>
      </p:sp>
    </p:spTree>
    <p:extLst>
      <p:ext uri="{BB962C8B-B14F-4D97-AF65-F5344CB8AC3E}">
        <p14:creationId xmlns:p14="http://schemas.microsoft.com/office/powerpoint/2010/main" val="2299785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CBP’s November 7, 2011 Guidance to the Field</a:t>
            </a:r>
          </a:p>
        </p:txBody>
      </p:sp>
      <p:sp>
        <p:nvSpPr>
          <p:cNvPr id="34819" name="Rectangle 3"/>
          <p:cNvSpPr>
            <a:spLocks noGrp="1" noChangeArrowheads="1"/>
          </p:cNvSpPr>
          <p:nvPr>
            <p:ph type="body" idx="1"/>
          </p:nvPr>
        </p:nvSpPr>
        <p:spPr/>
        <p:txBody>
          <a:bodyPr/>
          <a:lstStyle/>
          <a:p>
            <a:pPr>
              <a:lnSpc>
                <a:spcPct val="80000"/>
              </a:lnSpc>
            </a:pPr>
            <a:r>
              <a:rPr lang="en-US" sz="1800" smtClean="0"/>
              <a:t>Received by industry on November 29, 2011 after request at the meeting earlier that morning. </a:t>
            </a:r>
          </a:p>
          <a:p>
            <a:pPr>
              <a:lnSpc>
                <a:spcPct val="80000"/>
              </a:lnSpc>
            </a:pPr>
            <a:r>
              <a:rPr lang="en-US" sz="1800" smtClean="0"/>
              <a:t>The guidance was established without giving consideration to industry’s prior and continuing input.</a:t>
            </a:r>
          </a:p>
          <a:p>
            <a:pPr>
              <a:lnSpc>
                <a:spcPct val="80000"/>
              </a:lnSpc>
            </a:pPr>
            <a:r>
              <a:rPr lang="en-US" sz="1800" b="1" smtClean="0"/>
              <a:t>Addressed crude oil (non-NAFTA)</a:t>
            </a:r>
          </a:p>
          <a:p>
            <a:pPr lvl="1">
              <a:lnSpc>
                <a:spcPct val="80000"/>
              </a:lnSpc>
            </a:pPr>
            <a:r>
              <a:rPr lang="en-US" sz="1800" smtClean="0"/>
              <a:t>Test for API gravity, percent sulphur, ppm nickel and ppm vanadium</a:t>
            </a:r>
          </a:p>
          <a:p>
            <a:pPr lvl="1">
              <a:lnSpc>
                <a:spcPct val="80000"/>
              </a:lnSpc>
            </a:pPr>
            <a:r>
              <a:rPr lang="en-US" sz="1800" smtClean="0"/>
              <a:t>Limited to a single field, not crude from different field yet the same country that is commingled prior to loading and export</a:t>
            </a:r>
          </a:p>
          <a:p>
            <a:pPr lvl="1">
              <a:lnSpc>
                <a:spcPct val="80000"/>
              </a:lnSpc>
            </a:pPr>
            <a:r>
              <a:rPr lang="en-US" sz="1800" smtClean="0"/>
              <a:t>Test per CBP accredited lab only</a:t>
            </a:r>
          </a:p>
          <a:p>
            <a:pPr>
              <a:lnSpc>
                <a:spcPct val="80000"/>
              </a:lnSpc>
            </a:pPr>
            <a:r>
              <a:rPr lang="en-US" sz="1800" b="1" smtClean="0"/>
              <a:t>Addressed straight run distillates from a single originating named crude oil</a:t>
            </a:r>
          </a:p>
          <a:p>
            <a:pPr lvl="1">
              <a:lnSpc>
                <a:spcPct val="80000"/>
              </a:lnSpc>
            </a:pPr>
            <a:r>
              <a:rPr lang="en-US" sz="1800" smtClean="0"/>
              <a:t>High resolution gas chromatographic profile,</a:t>
            </a:r>
          </a:p>
          <a:p>
            <a:pPr lvl="1">
              <a:lnSpc>
                <a:spcPct val="80000"/>
              </a:lnSpc>
            </a:pPr>
            <a:r>
              <a:rPr lang="en-US" sz="1800" smtClean="0"/>
              <a:t>Test for API gravity, percent sulphur, ppm nickel and ppm vanadium</a:t>
            </a:r>
          </a:p>
          <a:p>
            <a:pPr lvl="1">
              <a:lnSpc>
                <a:spcPct val="80000"/>
              </a:lnSpc>
            </a:pPr>
            <a:r>
              <a:rPr lang="en-US" sz="1800" smtClean="0"/>
              <a:t>Test per CBP accredited lab only</a:t>
            </a:r>
          </a:p>
          <a:p>
            <a:pPr>
              <a:lnSpc>
                <a:spcPct val="80000"/>
              </a:lnSpc>
            </a:pPr>
            <a:r>
              <a:rPr lang="en-US" sz="1800" b="1" smtClean="0"/>
              <a:t>Did NOT address the big picture high value processed petroleum product</a:t>
            </a:r>
          </a:p>
          <a:p>
            <a:pPr>
              <a:lnSpc>
                <a:spcPct val="80000"/>
              </a:lnSpc>
            </a:pPr>
            <a:endParaRPr lang="en-US" sz="1800" b="1" smtClean="0"/>
          </a:p>
        </p:txBody>
      </p:sp>
    </p:spTree>
    <p:extLst>
      <p:ext uri="{BB962C8B-B14F-4D97-AF65-F5344CB8AC3E}">
        <p14:creationId xmlns:p14="http://schemas.microsoft.com/office/powerpoint/2010/main" val="3481575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Ad Hoc Coalition's Confirmation of the New Verification Process</a:t>
            </a:r>
          </a:p>
        </p:txBody>
      </p:sp>
      <p:sp>
        <p:nvSpPr>
          <p:cNvPr id="36867" name="Rectangle 3"/>
          <p:cNvSpPr>
            <a:spLocks noGrp="1" noChangeArrowheads="1"/>
          </p:cNvSpPr>
          <p:nvPr>
            <p:ph type="body" idx="1"/>
          </p:nvPr>
        </p:nvSpPr>
        <p:spPr/>
        <p:txBody>
          <a:bodyPr/>
          <a:lstStyle/>
          <a:p>
            <a:r>
              <a:rPr lang="en-US" sz="2400" smtClean="0"/>
              <a:t>The new process as outlined by AC’s Gina and DiNucci – very practical, very logical and we are very appreciative and supportive of their involvement and efforts in the process</a:t>
            </a:r>
          </a:p>
          <a:p>
            <a:pPr lvl="1"/>
            <a:r>
              <a:rPr lang="en-US" sz="1800" smtClean="0"/>
              <a:t>Discretion of validating during verification duty preference claims for the industry lies with the Port Director</a:t>
            </a:r>
          </a:p>
          <a:p>
            <a:pPr lvl="1"/>
            <a:r>
              <a:rPr lang="en-US" sz="1800" smtClean="0"/>
              <a:t>Reg audit is to only audit and provide advice, NOT make the determination for the Port Director</a:t>
            </a:r>
          </a:p>
          <a:p>
            <a:pPr lvl="1"/>
            <a:r>
              <a:rPr lang="en-US" sz="1800" smtClean="0"/>
              <a:t>Port Director shall consider knowledge of the applicant, the industry, an the totality of the circumstances</a:t>
            </a:r>
          </a:p>
          <a:p>
            <a:pPr lvl="1"/>
            <a:r>
              <a:rPr lang="en-US" sz="1800" smtClean="0"/>
              <a:t>If there is reason to doubt the claimant, then CBP moves to testing for crude and distillates and business records for processed product</a:t>
            </a:r>
          </a:p>
          <a:p>
            <a:endParaRPr lang="en-US" sz="1800" smtClean="0"/>
          </a:p>
        </p:txBody>
      </p:sp>
    </p:spTree>
    <p:extLst>
      <p:ext uri="{BB962C8B-B14F-4D97-AF65-F5344CB8AC3E}">
        <p14:creationId xmlns:p14="http://schemas.microsoft.com/office/powerpoint/2010/main" val="2131859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Next steps</a:t>
            </a:r>
            <a:br>
              <a:rPr lang="en-US" smtClean="0"/>
            </a:br>
            <a:endParaRPr lang="en-US" smtClean="0"/>
          </a:p>
        </p:txBody>
      </p:sp>
      <p:sp>
        <p:nvSpPr>
          <p:cNvPr id="37891" name="Rectangle 3"/>
          <p:cNvSpPr>
            <a:spLocks noGrp="1" noChangeArrowheads="1"/>
          </p:cNvSpPr>
          <p:nvPr>
            <p:ph type="body" idx="1"/>
          </p:nvPr>
        </p:nvSpPr>
        <p:spPr/>
        <p:txBody>
          <a:bodyPr/>
          <a:lstStyle/>
          <a:p>
            <a:r>
              <a:rPr lang="en-US" smtClean="0"/>
              <a:t>Center of Excellence for joint CBP and industry training</a:t>
            </a:r>
          </a:p>
          <a:p>
            <a:endParaRPr lang="en-US" smtClean="0"/>
          </a:p>
          <a:p>
            <a:r>
              <a:rPr lang="en-US" smtClean="0"/>
              <a:t>Finalizing test methodology</a:t>
            </a:r>
          </a:p>
          <a:p>
            <a:endParaRPr lang="en-US" smtClean="0"/>
          </a:p>
          <a:p>
            <a:r>
              <a:rPr lang="en-US" smtClean="0"/>
              <a:t>Ensuring consistency in application of any final guidance among Port Directors</a:t>
            </a:r>
          </a:p>
          <a:p>
            <a:endParaRPr lang="en-US" smtClean="0"/>
          </a:p>
          <a:p>
            <a:r>
              <a:rPr lang="en-US" smtClean="0"/>
              <a:t>Are Port Directors using their discretion in handling and approving duty preference claims as they did prior to this becoming an issue</a:t>
            </a:r>
          </a:p>
        </p:txBody>
      </p:sp>
    </p:spTree>
    <p:extLst>
      <p:ext uri="{BB962C8B-B14F-4D97-AF65-F5344CB8AC3E}">
        <p14:creationId xmlns:p14="http://schemas.microsoft.com/office/powerpoint/2010/main" val="311342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Treatment of Outstanding Claims and Record Requests</a:t>
            </a:r>
          </a:p>
        </p:txBody>
      </p:sp>
      <p:sp>
        <p:nvSpPr>
          <p:cNvPr id="38915" name="Rectangle 3"/>
          <p:cNvSpPr>
            <a:spLocks noGrp="1" noChangeArrowheads="1"/>
          </p:cNvSpPr>
          <p:nvPr>
            <p:ph type="body" idx="1"/>
          </p:nvPr>
        </p:nvSpPr>
        <p:spPr/>
        <p:txBody>
          <a:bodyPr/>
          <a:lstStyle/>
          <a:p>
            <a:r>
              <a:rPr lang="en-US" sz="2400" smtClean="0"/>
              <a:t>All CF 28s and record requests issued on the subject to be withdrawn by CBP per the March 2011 meeting with AC Baldwin</a:t>
            </a:r>
          </a:p>
          <a:p>
            <a:r>
              <a:rPr lang="en-US" sz="2400" smtClean="0"/>
              <a:t>It is expected that all outstanding claims will be liquidated with he preference allowed</a:t>
            </a:r>
          </a:p>
          <a:p>
            <a:r>
              <a:rPr lang="en-US" sz="2400" smtClean="0"/>
              <a:t>If preference were not taken on entries not yet liquidated, the importer can take post entry action to request a refund of duties (Ports will be provided guidance for same)</a:t>
            </a:r>
          </a:p>
          <a:p>
            <a:r>
              <a:rPr lang="en-US" sz="2400" smtClean="0"/>
              <a:t>If preference were not taken on claims that were liquidated, recovery must be through Congress implementing re-liquidation bills</a:t>
            </a:r>
          </a:p>
          <a:p>
            <a:pPr>
              <a:buFontTx/>
              <a:buNone/>
            </a:pPr>
            <a:endParaRPr lang="en-US" sz="2400" smtClean="0"/>
          </a:p>
          <a:p>
            <a:endParaRPr lang="en-US" smtClean="0"/>
          </a:p>
        </p:txBody>
      </p:sp>
    </p:spTree>
    <p:extLst>
      <p:ext uri="{BB962C8B-B14F-4D97-AF65-F5344CB8AC3E}">
        <p14:creationId xmlns:p14="http://schemas.microsoft.com/office/powerpoint/2010/main" val="3267387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CBP and Industry Cooperation on Education and Lab Testing</a:t>
            </a:r>
          </a:p>
        </p:txBody>
      </p:sp>
      <p:sp>
        <p:nvSpPr>
          <p:cNvPr id="39939" name="Rectangle 3"/>
          <p:cNvSpPr>
            <a:spLocks noGrp="1" noChangeArrowheads="1"/>
          </p:cNvSpPr>
          <p:nvPr>
            <p:ph type="body" idx="1"/>
          </p:nvPr>
        </p:nvSpPr>
        <p:spPr/>
        <p:txBody>
          <a:bodyPr/>
          <a:lstStyle/>
          <a:p>
            <a:r>
              <a:rPr lang="en-US" sz="2400" smtClean="0"/>
              <a:t>CBP, API, NPRA and AAEI to resolve outstanding issues with testing methods as previously raised by API and the Ad Hoc Coalition</a:t>
            </a:r>
          </a:p>
          <a:p>
            <a:r>
              <a:rPr lang="en-US" sz="2400" smtClean="0"/>
              <a:t>CBP to partner with industry in training Port Directors, auditors and lab personnel on production and import issues so that CBP can properly analyze the “totality of the circumstances” in verifying claims</a:t>
            </a:r>
          </a:p>
          <a:p>
            <a:r>
              <a:rPr lang="en-US" sz="2400" smtClean="0"/>
              <a:t>CBP to meet with industry every 6 months at the AC level to discuss progress on the new guidance</a:t>
            </a:r>
          </a:p>
        </p:txBody>
      </p:sp>
    </p:spTree>
    <p:extLst>
      <p:ext uri="{BB962C8B-B14F-4D97-AF65-F5344CB8AC3E}">
        <p14:creationId xmlns:p14="http://schemas.microsoft.com/office/powerpoint/2010/main" val="111100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noFill/>
        </p:spPr>
        <p:txBody>
          <a:bodyPr/>
          <a:lstStyle/>
          <a:p>
            <a:r>
              <a:rPr lang="en-US" dirty="0" smtClean="0"/>
              <a:t>WHERE DO </a:t>
            </a:r>
            <a:r>
              <a:rPr lang="en-US" dirty="0" smtClean="0"/>
              <a:t>WE </a:t>
            </a:r>
            <a:r>
              <a:rPr lang="en-US" dirty="0" smtClean="0"/>
              <a:t>STAND?</a:t>
            </a:r>
          </a:p>
        </p:txBody>
      </p:sp>
      <p:sp>
        <p:nvSpPr>
          <p:cNvPr id="32771" name="Rectangle 3"/>
          <p:cNvSpPr>
            <a:spLocks noGrp="1" noChangeArrowheads="1"/>
          </p:cNvSpPr>
          <p:nvPr>
            <p:ph type="body" idx="4294967295"/>
          </p:nvPr>
        </p:nvSpPr>
        <p:spPr/>
        <p:txBody>
          <a:bodyPr/>
          <a:lstStyle/>
          <a:p>
            <a:r>
              <a:rPr lang="en-US" sz="2400" smtClean="0"/>
              <a:t>Where do we stand with CBP’s new duty preference verification procedures?</a:t>
            </a:r>
          </a:p>
          <a:p>
            <a:pPr>
              <a:buFontTx/>
              <a:buNone/>
            </a:pPr>
            <a:endParaRPr lang="en-US" smtClean="0"/>
          </a:p>
          <a:p>
            <a:pPr lvl="1"/>
            <a:r>
              <a:rPr lang="en-US" sz="2000" smtClean="0"/>
              <a:t>Is there an end in sight?</a:t>
            </a:r>
          </a:p>
          <a:p>
            <a:pPr lvl="1"/>
            <a:r>
              <a:rPr lang="en-US" sz="2000" smtClean="0"/>
              <a:t>Is there a final resolution?</a:t>
            </a:r>
          </a:p>
          <a:p>
            <a:pPr lvl="1"/>
            <a:r>
              <a:rPr lang="en-US" sz="2000" smtClean="0"/>
              <a:t>What should industry do at this point?</a:t>
            </a:r>
          </a:p>
        </p:txBody>
      </p:sp>
    </p:spTree>
    <p:extLst>
      <p:ext uri="{BB962C8B-B14F-4D97-AF65-F5344CB8AC3E}">
        <p14:creationId xmlns:p14="http://schemas.microsoft.com/office/powerpoint/2010/main" val="3942940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And then…</a:t>
            </a:r>
          </a:p>
        </p:txBody>
      </p:sp>
      <p:sp>
        <p:nvSpPr>
          <p:cNvPr id="40963" name="Rectangle 3"/>
          <p:cNvSpPr>
            <a:spLocks noGrp="1" noChangeArrowheads="1"/>
          </p:cNvSpPr>
          <p:nvPr>
            <p:ph type="body" idx="1"/>
          </p:nvPr>
        </p:nvSpPr>
        <p:spPr/>
        <p:txBody>
          <a:bodyPr/>
          <a:lstStyle/>
          <a:p>
            <a:pPr algn="ctr"/>
            <a:endParaRPr lang="en-US" smtClean="0"/>
          </a:p>
          <a:p>
            <a:pPr algn="ctr">
              <a:buFontTx/>
              <a:buNone/>
            </a:pPr>
            <a:endParaRPr lang="en-US" smtClean="0"/>
          </a:p>
          <a:p>
            <a:pPr algn="ctr">
              <a:buFontTx/>
              <a:buNone/>
            </a:pPr>
            <a:endParaRPr lang="en-US" smtClean="0"/>
          </a:p>
          <a:p>
            <a:pPr algn="ctr">
              <a:buFontTx/>
              <a:buNone/>
            </a:pPr>
            <a:endParaRPr lang="en-US" smtClean="0"/>
          </a:p>
          <a:p>
            <a:pPr algn="ctr">
              <a:buFontTx/>
              <a:buNone/>
            </a:pPr>
            <a:endParaRPr lang="en-US" smtClean="0"/>
          </a:p>
          <a:p>
            <a:pPr algn="ctr">
              <a:buFontTx/>
              <a:buNone/>
            </a:pPr>
            <a:endParaRPr lang="en-US" smtClean="0"/>
          </a:p>
          <a:p>
            <a:pPr algn="ctr">
              <a:buFontTx/>
              <a:buNone/>
            </a:pPr>
            <a:r>
              <a:rPr lang="en-US" b="1" smtClean="0">
                <a:latin typeface="Arial" charset="0"/>
              </a:rPr>
              <a:t>WHAT IS NEXT?</a:t>
            </a:r>
          </a:p>
        </p:txBody>
      </p:sp>
    </p:spTree>
    <p:extLst>
      <p:ext uri="{BB962C8B-B14F-4D97-AF65-F5344CB8AC3E}">
        <p14:creationId xmlns:p14="http://schemas.microsoft.com/office/powerpoint/2010/main" val="359799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533400"/>
            <a:ext cx="8382000" cy="5562600"/>
          </a:xfrm>
        </p:spPr>
        <p:txBody>
          <a:bodyPr/>
          <a:lstStyle/>
          <a:p>
            <a:pPr eaLnBrk="1" hangingPunct="1"/>
            <a:r>
              <a:rPr lang="en-US" dirty="0" smtClean="0"/>
              <a:t/>
            </a:r>
            <a:br>
              <a:rPr lang="en-US" dirty="0" smtClean="0"/>
            </a:br>
            <a:endParaRPr lang="en-US" dirty="0" smtClean="0"/>
          </a:p>
        </p:txBody>
      </p:sp>
      <p:sp>
        <p:nvSpPr>
          <p:cNvPr id="6149" name="Rectangle 3"/>
          <p:cNvSpPr>
            <a:spLocks noChangeArrowheads="1"/>
          </p:cNvSpPr>
          <p:nvPr/>
        </p:nvSpPr>
        <p:spPr bwMode="auto">
          <a:xfrm>
            <a:off x="1676400" y="2514600"/>
            <a:ext cx="5105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buClr>
                <a:srgbClr val="009C8B"/>
              </a:buClr>
            </a:pPr>
            <a:r>
              <a:rPr lang="en-US" sz="1600" b="1" dirty="0">
                <a:latin typeface="Times New Roman" pitchFamily="18" charset="0"/>
                <a:cs typeface="Times New Roman" pitchFamily="18" charset="0"/>
              </a:rPr>
              <a:t>Marc C. Hebert, Esq.</a:t>
            </a:r>
          </a:p>
          <a:p>
            <a:pPr algn="ctr">
              <a:spcBef>
                <a:spcPct val="20000"/>
              </a:spcBef>
              <a:buClr>
                <a:srgbClr val="009C8B"/>
              </a:buClr>
            </a:pPr>
            <a:r>
              <a:rPr lang="en-US" sz="1200" dirty="0">
                <a:solidFill>
                  <a:srgbClr val="0033CC"/>
                </a:solidFill>
                <a:latin typeface="Times New Roman" pitchFamily="18" charset="0"/>
                <a:cs typeface="Times New Roman" pitchFamily="18" charset="0"/>
                <a:hlinkClick r:id="rId2"/>
              </a:rPr>
              <a:t>mhebert@joneswalker.com</a:t>
            </a:r>
            <a:endParaRPr lang="en-US" sz="1200" dirty="0">
              <a:solidFill>
                <a:srgbClr val="0033CC"/>
              </a:solidFill>
              <a:latin typeface="Times New Roman" pitchFamily="18" charset="0"/>
              <a:cs typeface="Times New Roman" pitchFamily="18" charset="0"/>
            </a:endParaRPr>
          </a:p>
          <a:p>
            <a:pPr algn="ctr" eaLnBrk="1" hangingPunct="1">
              <a:spcBef>
                <a:spcPct val="20000"/>
              </a:spcBef>
              <a:buClr>
                <a:srgbClr val="009C8B"/>
              </a:buClr>
            </a:pPr>
            <a:endParaRPr lang="en-US" sz="1200" dirty="0">
              <a:solidFill>
                <a:srgbClr val="0033CC"/>
              </a:solidFill>
              <a:latin typeface="Times New Roman" pitchFamily="18" charset="0"/>
              <a:cs typeface="Times New Roman" pitchFamily="18" charset="0"/>
            </a:endParaRPr>
          </a:p>
          <a:p>
            <a:pPr algn="ctr" eaLnBrk="1" hangingPunct="1">
              <a:spcBef>
                <a:spcPct val="20000"/>
              </a:spcBef>
              <a:buClr>
                <a:srgbClr val="009C8B"/>
              </a:buClr>
            </a:pPr>
            <a:r>
              <a:rPr lang="en-US" sz="1200" dirty="0">
                <a:latin typeface="Times New Roman" pitchFamily="18" charset="0"/>
                <a:cs typeface="Times New Roman" pitchFamily="18" charset="0"/>
              </a:rPr>
              <a:t>201 St. Charles Ave</a:t>
            </a:r>
          </a:p>
          <a:p>
            <a:pPr algn="ctr" eaLnBrk="1" hangingPunct="1">
              <a:spcBef>
                <a:spcPct val="20000"/>
              </a:spcBef>
              <a:buClr>
                <a:srgbClr val="009C8B"/>
              </a:buClr>
            </a:pPr>
            <a:r>
              <a:rPr lang="en-US" sz="1200" dirty="0">
                <a:latin typeface="Times New Roman" pitchFamily="18" charset="0"/>
                <a:cs typeface="Times New Roman" pitchFamily="18" charset="0"/>
              </a:rPr>
              <a:t>New Orleans, LA 70170-5100</a:t>
            </a:r>
          </a:p>
          <a:p>
            <a:pPr algn="ctr" eaLnBrk="1" hangingPunct="1">
              <a:spcBef>
                <a:spcPct val="20000"/>
              </a:spcBef>
              <a:buClr>
                <a:srgbClr val="009C8B"/>
              </a:buClr>
            </a:pPr>
            <a:r>
              <a:rPr lang="en-US" sz="1200" dirty="0">
                <a:latin typeface="Times New Roman" pitchFamily="18" charset="0"/>
                <a:cs typeface="Times New Roman" pitchFamily="18" charset="0"/>
              </a:rPr>
              <a:t>504.582.8506 </a:t>
            </a:r>
          </a:p>
          <a:p>
            <a:pPr algn="ctr" eaLnBrk="1" hangingPunct="1">
              <a:spcBef>
                <a:spcPct val="20000"/>
              </a:spcBef>
              <a:buClr>
                <a:srgbClr val="009C8B"/>
              </a:buClr>
            </a:pPr>
            <a:endParaRPr lang="en-US" sz="1200" dirty="0">
              <a:latin typeface="Times New Roman" pitchFamily="18" charset="0"/>
              <a:cs typeface="Times New Roman" pitchFamily="18" charset="0"/>
            </a:endParaRPr>
          </a:p>
          <a:p>
            <a:pPr algn="ctr" eaLnBrk="1" hangingPunct="1">
              <a:spcBef>
                <a:spcPct val="20000"/>
              </a:spcBef>
              <a:buClr>
                <a:srgbClr val="009C8B"/>
              </a:buClr>
            </a:pPr>
            <a:endParaRPr lang="en-US" sz="1200" dirty="0">
              <a:latin typeface="Times New Roman" pitchFamily="18" charset="0"/>
              <a:cs typeface="Times New Roman" pitchFamily="18" charset="0"/>
            </a:endParaRPr>
          </a:p>
          <a:p>
            <a:pPr algn="ctr" eaLnBrk="1" hangingPunct="1">
              <a:spcBef>
                <a:spcPct val="20000"/>
              </a:spcBef>
              <a:buClr>
                <a:srgbClr val="009C8B"/>
              </a:buClr>
            </a:pPr>
            <a:r>
              <a:rPr lang="en-US" sz="1200" dirty="0">
                <a:latin typeface="Times New Roman" pitchFamily="18" charset="0"/>
                <a:cs typeface="Times New Roman" pitchFamily="18" charset="0"/>
              </a:rPr>
              <a:t>499 S Capitol St SW</a:t>
            </a:r>
          </a:p>
          <a:p>
            <a:pPr algn="ctr" eaLnBrk="1" hangingPunct="1">
              <a:spcBef>
                <a:spcPct val="20000"/>
              </a:spcBef>
              <a:buClr>
                <a:srgbClr val="009C8B"/>
              </a:buClr>
            </a:pPr>
            <a:r>
              <a:rPr lang="en-US" sz="1200" dirty="0">
                <a:latin typeface="Times New Roman" pitchFamily="18" charset="0"/>
                <a:cs typeface="Times New Roman" pitchFamily="18" charset="0"/>
              </a:rPr>
              <a:t>Suite 600</a:t>
            </a:r>
          </a:p>
          <a:p>
            <a:pPr algn="ctr" eaLnBrk="1" hangingPunct="1">
              <a:spcBef>
                <a:spcPct val="20000"/>
              </a:spcBef>
              <a:buClr>
                <a:srgbClr val="009C8B"/>
              </a:buClr>
            </a:pPr>
            <a:r>
              <a:rPr lang="en-US" sz="1200" dirty="0">
                <a:latin typeface="Times New Roman" pitchFamily="18" charset="0"/>
                <a:cs typeface="Times New Roman" pitchFamily="18" charset="0"/>
              </a:rPr>
              <a:t>Washington, D.C. 20003</a:t>
            </a:r>
          </a:p>
          <a:p>
            <a:pPr algn="ctr" eaLnBrk="1" hangingPunct="1">
              <a:spcBef>
                <a:spcPct val="20000"/>
              </a:spcBef>
              <a:buClr>
                <a:srgbClr val="009C8B"/>
              </a:buClr>
            </a:pPr>
            <a:r>
              <a:rPr lang="en-US" sz="1200" dirty="0">
                <a:latin typeface="Times New Roman" pitchFamily="18" charset="0"/>
                <a:cs typeface="Times New Roman" pitchFamily="18" charset="0"/>
              </a:rPr>
              <a:t>202.203.1000</a:t>
            </a:r>
          </a:p>
          <a:p>
            <a:pPr algn="l" eaLnBrk="1" hangingPunct="1">
              <a:spcBef>
                <a:spcPct val="20000"/>
              </a:spcBef>
              <a:buClr>
                <a:srgbClr val="009C8B"/>
              </a:buClr>
            </a:pPr>
            <a:endParaRPr lang="en-US" sz="1200" dirty="0">
              <a:latin typeface="Verdana" pitchFamily="34" charset="0"/>
            </a:endParaRPr>
          </a:p>
        </p:txBody>
      </p:sp>
    </p:spTree>
    <p:extLst>
      <p:ext uri="{BB962C8B-B14F-4D97-AF65-F5344CB8AC3E}">
        <p14:creationId xmlns:p14="http://schemas.microsoft.com/office/powerpoint/2010/main" val="13139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chor="ctr"/>
          <a:lstStyle/>
          <a:p>
            <a:pPr eaLnBrk="1" hangingPunct="1"/>
            <a:r>
              <a:rPr lang="en-US" smtClean="0"/>
              <a:t>What is it that CBP Wants or Needs?</a:t>
            </a:r>
          </a:p>
        </p:txBody>
      </p:sp>
      <p:sp>
        <p:nvSpPr>
          <p:cNvPr id="5123" name="Rectangle 3"/>
          <p:cNvSpPr>
            <a:spLocks noGrp="1" noChangeArrowheads="1"/>
          </p:cNvSpPr>
          <p:nvPr>
            <p:ph type="body" idx="1"/>
          </p:nvPr>
        </p:nvSpPr>
        <p:spPr/>
        <p:txBody>
          <a:bodyPr/>
          <a:lstStyle/>
          <a:p>
            <a:pPr eaLnBrk="1" hangingPunct="1">
              <a:buFontTx/>
              <a:buNone/>
            </a:pPr>
            <a:endParaRPr lang="en-US" sz="2800" smtClean="0"/>
          </a:p>
          <a:p>
            <a:pPr eaLnBrk="1" hangingPunct="1"/>
            <a:r>
              <a:rPr lang="en-US" sz="2800" smtClean="0"/>
              <a:t>Your money? Enforcement of duty preferences?  Consistency in verification?</a:t>
            </a:r>
          </a:p>
          <a:p>
            <a:pPr eaLnBrk="1" hangingPunct="1">
              <a:buFontTx/>
              <a:buNone/>
            </a:pPr>
            <a:endParaRPr lang="en-US" sz="2800" smtClean="0"/>
          </a:p>
          <a:p>
            <a:pPr eaLnBrk="1" hangingPunct="1"/>
            <a:r>
              <a:rPr lang="en-US" sz="2800" smtClean="0"/>
              <a:t>OR&amp;R - Reaffirmation that nothing short of 100% of origin</a:t>
            </a:r>
          </a:p>
          <a:p>
            <a:pPr eaLnBrk="1" hangingPunct="1">
              <a:buFontTx/>
              <a:buNone/>
            </a:pPr>
            <a:endParaRPr lang="en-US" sz="2800" smtClean="0"/>
          </a:p>
          <a:p>
            <a:pPr eaLnBrk="1" hangingPunct="1"/>
            <a:r>
              <a:rPr lang="en-US" sz="2800" smtClean="0"/>
              <a:t>Trade Policy – A “reasonable degree of certainty” that the good is of origin</a:t>
            </a:r>
          </a:p>
          <a:p>
            <a:pPr eaLnBrk="1" hangingPunct="1"/>
            <a:endParaRPr lang="en-US" sz="4400" smtClean="0"/>
          </a:p>
          <a:p>
            <a:pPr eaLnBrk="1" hangingPunct="1"/>
            <a:endParaRPr lang="en-US" smtClean="0"/>
          </a:p>
        </p:txBody>
      </p:sp>
    </p:spTree>
    <p:extLst>
      <p:ext uri="{BB962C8B-B14F-4D97-AF65-F5344CB8AC3E}">
        <p14:creationId xmlns:p14="http://schemas.microsoft.com/office/powerpoint/2010/main" val="112857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What are the issues?</a:t>
            </a:r>
          </a:p>
        </p:txBody>
      </p:sp>
      <p:sp>
        <p:nvSpPr>
          <p:cNvPr id="19459" name="Rectangle 3"/>
          <p:cNvSpPr>
            <a:spLocks noGrp="1" noChangeArrowheads="1"/>
          </p:cNvSpPr>
          <p:nvPr>
            <p:ph type="body" idx="1"/>
          </p:nvPr>
        </p:nvSpPr>
        <p:spPr/>
        <p:txBody>
          <a:bodyPr/>
          <a:lstStyle/>
          <a:p>
            <a:pPr eaLnBrk="1" hangingPunct="1"/>
            <a:r>
              <a:rPr lang="en-US" sz="2000" dirty="0" err="1" smtClean="0"/>
              <a:t>CBP</a:t>
            </a:r>
            <a:r>
              <a:rPr lang="en-US" sz="2000" dirty="0" smtClean="0"/>
              <a:t> maintains that the only way it can verify origin is to have actual foreign refiner production records</a:t>
            </a:r>
          </a:p>
          <a:p>
            <a:pPr eaLnBrk="1" hangingPunct="1"/>
            <a:endParaRPr lang="en-US" sz="2000" dirty="0" smtClean="0"/>
          </a:p>
          <a:p>
            <a:pPr eaLnBrk="1" hangingPunct="1"/>
            <a:r>
              <a:rPr lang="en-US" sz="2000" dirty="0" smtClean="0"/>
              <a:t>The certificate of origin is only you “ticket to admission”, giving you a reasonable basis upon which to make a claim</a:t>
            </a:r>
          </a:p>
          <a:p>
            <a:pPr eaLnBrk="1" hangingPunct="1"/>
            <a:endParaRPr lang="en-US" sz="2000" dirty="0" smtClean="0"/>
          </a:p>
          <a:p>
            <a:pPr eaLnBrk="1" hangingPunct="1"/>
            <a:r>
              <a:rPr lang="en-US" sz="2000" dirty="0" err="1" smtClean="0"/>
              <a:t>CBP’s</a:t>
            </a:r>
            <a:r>
              <a:rPr lang="en-US" sz="2000" dirty="0" smtClean="0"/>
              <a:t> current standard is that unless an importer has the production records for a shipment, then the claim will be denied</a:t>
            </a:r>
          </a:p>
          <a:p>
            <a:pPr eaLnBrk="1" hangingPunct="1"/>
            <a:endParaRPr lang="en-US" sz="2000" dirty="0" smtClean="0"/>
          </a:p>
          <a:p>
            <a:pPr eaLnBrk="1" hangingPunct="1"/>
            <a:r>
              <a:rPr lang="en-US" sz="2000" dirty="0" smtClean="0"/>
              <a:t>What are we working towards – documentation and evidence that provides a reasonable degree of certainty</a:t>
            </a:r>
          </a:p>
          <a:p>
            <a:endParaRPr lang="en-US" sz="2000" dirty="0" smtClean="0"/>
          </a:p>
        </p:txBody>
      </p:sp>
    </p:spTree>
    <p:extLst>
      <p:ext uri="{BB962C8B-B14F-4D97-AF65-F5344CB8AC3E}">
        <p14:creationId xmlns:p14="http://schemas.microsoft.com/office/powerpoint/2010/main" val="229692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Chronology of events</a:t>
            </a:r>
          </a:p>
        </p:txBody>
      </p:sp>
      <p:sp>
        <p:nvSpPr>
          <p:cNvPr id="22531" name="Rectangle 3"/>
          <p:cNvSpPr>
            <a:spLocks noGrp="1" noChangeArrowheads="1"/>
          </p:cNvSpPr>
          <p:nvPr>
            <p:ph type="body" idx="1"/>
          </p:nvPr>
        </p:nvSpPr>
        <p:spPr/>
        <p:txBody>
          <a:bodyPr/>
          <a:lstStyle/>
          <a:p>
            <a:pPr>
              <a:lnSpc>
                <a:spcPct val="80000"/>
              </a:lnSpc>
            </a:pPr>
            <a:r>
              <a:rPr lang="en-US" sz="1600" smtClean="0"/>
              <a:t>Began in 2005 with a focused assessment</a:t>
            </a:r>
          </a:p>
          <a:p>
            <a:pPr>
              <a:lnSpc>
                <a:spcPct val="80000"/>
              </a:lnSpc>
            </a:pPr>
            <a:endParaRPr lang="en-US" sz="1600" smtClean="0"/>
          </a:p>
          <a:p>
            <a:pPr>
              <a:lnSpc>
                <a:spcPct val="80000"/>
              </a:lnSpc>
            </a:pPr>
            <a:r>
              <a:rPr lang="en-US" sz="1600" smtClean="0"/>
              <a:t>In 2008 CBP began targeting the industry as a whole</a:t>
            </a:r>
          </a:p>
          <a:p>
            <a:pPr>
              <a:lnSpc>
                <a:spcPct val="80000"/>
              </a:lnSpc>
            </a:pPr>
            <a:endParaRPr lang="en-US" sz="1600" smtClean="0"/>
          </a:p>
          <a:p>
            <a:pPr>
              <a:lnSpc>
                <a:spcPct val="80000"/>
              </a:lnSpc>
            </a:pPr>
            <a:r>
              <a:rPr lang="en-US" sz="1600" smtClean="0"/>
              <a:t>Various attempts at resolution from 2008 to 2009</a:t>
            </a:r>
          </a:p>
          <a:p>
            <a:pPr>
              <a:lnSpc>
                <a:spcPct val="80000"/>
              </a:lnSpc>
            </a:pPr>
            <a:endParaRPr lang="en-US" sz="1600" smtClean="0"/>
          </a:p>
          <a:p>
            <a:pPr>
              <a:lnSpc>
                <a:spcPct val="80000"/>
              </a:lnSpc>
            </a:pPr>
            <a:r>
              <a:rPr lang="en-US" sz="1600" smtClean="0"/>
              <a:t>2010 the Ad Hoc Coalition (Shell, Tesoro, Valero, Vitol) in Support of Duty Preference Programs was developed, and works jointly with API</a:t>
            </a:r>
          </a:p>
          <a:p>
            <a:pPr>
              <a:lnSpc>
                <a:spcPct val="80000"/>
              </a:lnSpc>
            </a:pPr>
            <a:endParaRPr lang="en-US" sz="1600" smtClean="0"/>
          </a:p>
          <a:p>
            <a:pPr>
              <a:lnSpc>
                <a:spcPct val="80000"/>
              </a:lnSpc>
            </a:pPr>
            <a:r>
              <a:rPr lang="en-US" sz="1600" smtClean="0"/>
              <a:t>Meetings and proposals exchanged with CBP</a:t>
            </a:r>
          </a:p>
          <a:p>
            <a:pPr lvl="1">
              <a:lnSpc>
                <a:spcPct val="80000"/>
              </a:lnSpc>
            </a:pPr>
            <a:r>
              <a:rPr lang="en-US" sz="1200" smtClean="0"/>
              <a:t>October 13, 2010</a:t>
            </a:r>
          </a:p>
          <a:p>
            <a:pPr lvl="1">
              <a:lnSpc>
                <a:spcPct val="80000"/>
              </a:lnSpc>
            </a:pPr>
            <a:r>
              <a:rPr lang="en-US" sz="1200" smtClean="0"/>
              <a:t>October 26, 2010</a:t>
            </a:r>
          </a:p>
          <a:p>
            <a:pPr lvl="1">
              <a:lnSpc>
                <a:spcPct val="80000"/>
              </a:lnSpc>
            </a:pPr>
            <a:r>
              <a:rPr lang="en-US" sz="1200" smtClean="0"/>
              <a:t>December 2, 2010</a:t>
            </a:r>
          </a:p>
          <a:p>
            <a:pPr lvl="1">
              <a:lnSpc>
                <a:spcPct val="80000"/>
              </a:lnSpc>
            </a:pPr>
            <a:r>
              <a:rPr lang="en-US" sz="1200" smtClean="0"/>
              <a:t>December 15, 2010</a:t>
            </a:r>
          </a:p>
          <a:p>
            <a:pPr lvl="1">
              <a:lnSpc>
                <a:spcPct val="80000"/>
              </a:lnSpc>
            </a:pPr>
            <a:r>
              <a:rPr lang="en-US" sz="1200" smtClean="0"/>
              <a:t>January 10-11, 2011 (Valero Houston Meeting)</a:t>
            </a:r>
          </a:p>
          <a:p>
            <a:pPr lvl="1">
              <a:lnSpc>
                <a:spcPct val="80000"/>
              </a:lnSpc>
            </a:pPr>
            <a:r>
              <a:rPr lang="en-US" sz="1200" smtClean="0"/>
              <a:t>February 7, 2011 when CBP presented its first draft dated February 7, 2011</a:t>
            </a:r>
          </a:p>
          <a:p>
            <a:pPr lvl="1">
              <a:lnSpc>
                <a:spcPct val="80000"/>
              </a:lnSpc>
            </a:pPr>
            <a:r>
              <a:rPr lang="en-US" sz="1200" smtClean="0"/>
              <a:t>March 8, 2011, and Industry’s reply/counter-proposal dated March 2011 and submitted jointly by API and  the Ad Hoc Coalition</a:t>
            </a:r>
          </a:p>
          <a:p>
            <a:pPr lvl="1">
              <a:lnSpc>
                <a:spcPct val="80000"/>
              </a:lnSpc>
            </a:pPr>
            <a:r>
              <a:rPr lang="en-US" sz="1200" smtClean="0"/>
              <a:t>CBP “Final Draft Guidance” finalized May 15, 2011, proposed to industry June 22, 2011, and was to be issued to the field as of July 20, 2011</a:t>
            </a:r>
          </a:p>
          <a:p>
            <a:pPr lvl="1">
              <a:lnSpc>
                <a:spcPct val="80000"/>
              </a:lnSpc>
            </a:pPr>
            <a:r>
              <a:rPr lang="en-US" sz="1200" smtClean="0"/>
              <a:t>July 19, 2011</a:t>
            </a:r>
          </a:p>
          <a:p>
            <a:pPr lvl="1">
              <a:lnSpc>
                <a:spcPct val="80000"/>
              </a:lnSpc>
            </a:pPr>
            <a:r>
              <a:rPr lang="en-US" sz="1200" smtClean="0"/>
              <a:t>Next?</a:t>
            </a:r>
          </a:p>
          <a:p>
            <a:pPr>
              <a:lnSpc>
                <a:spcPct val="80000"/>
              </a:lnSpc>
            </a:pPr>
            <a:endParaRPr lang="en-US" sz="900" smtClean="0"/>
          </a:p>
          <a:p>
            <a:pPr>
              <a:lnSpc>
                <a:spcPct val="80000"/>
              </a:lnSpc>
            </a:pPr>
            <a:endParaRPr lang="en-US" sz="900" smtClean="0"/>
          </a:p>
          <a:p>
            <a:pPr>
              <a:lnSpc>
                <a:spcPct val="80000"/>
              </a:lnSpc>
            </a:pPr>
            <a:endParaRPr lang="en-US" sz="700" smtClean="0"/>
          </a:p>
        </p:txBody>
      </p:sp>
    </p:spTree>
    <p:extLst>
      <p:ext uri="{BB962C8B-B14F-4D97-AF65-F5344CB8AC3E}">
        <p14:creationId xmlns:p14="http://schemas.microsoft.com/office/powerpoint/2010/main" val="282396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Proposals by CBP</a:t>
            </a:r>
          </a:p>
        </p:txBody>
      </p:sp>
      <p:sp>
        <p:nvSpPr>
          <p:cNvPr id="24579" name="Rectangle 3"/>
          <p:cNvSpPr>
            <a:spLocks noGrp="1" noChangeArrowheads="1"/>
          </p:cNvSpPr>
          <p:nvPr>
            <p:ph type="body" idx="1"/>
          </p:nvPr>
        </p:nvSpPr>
        <p:spPr>
          <a:xfrm>
            <a:off x="1295400" y="1600200"/>
            <a:ext cx="7620000" cy="5410200"/>
          </a:xfrm>
        </p:spPr>
        <p:txBody>
          <a:bodyPr/>
          <a:lstStyle/>
          <a:p>
            <a:pPr>
              <a:lnSpc>
                <a:spcPct val="80000"/>
              </a:lnSpc>
            </a:pPr>
            <a:r>
              <a:rPr lang="en-US" sz="2000" dirty="0" smtClean="0"/>
              <a:t>Products were broken out into three groups:</a:t>
            </a:r>
          </a:p>
          <a:p>
            <a:pPr lvl="1">
              <a:lnSpc>
                <a:spcPct val="80000"/>
              </a:lnSpc>
            </a:pPr>
            <a:r>
              <a:rPr lang="en-US" sz="2000" dirty="0" smtClean="0"/>
              <a:t>Crude oil</a:t>
            </a:r>
          </a:p>
          <a:p>
            <a:pPr lvl="1">
              <a:lnSpc>
                <a:spcPct val="80000"/>
              </a:lnSpc>
            </a:pPr>
            <a:r>
              <a:rPr lang="en-US" sz="2000" dirty="0" smtClean="0"/>
              <a:t>Distillates (i.e., fuel oils)</a:t>
            </a:r>
          </a:p>
          <a:p>
            <a:pPr lvl="1">
              <a:lnSpc>
                <a:spcPct val="80000"/>
              </a:lnSpc>
            </a:pPr>
            <a:r>
              <a:rPr lang="en-US" sz="2000" dirty="0" smtClean="0"/>
              <a:t>Other Petroleum Products (i.e., finished product, jet fuel and gasoline)</a:t>
            </a:r>
          </a:p>
          <a:p>
            <a:pPr>
              <a:lnSpc>
                <a:spcPct val="80000"/>
              </a:lnSpc>
            </a:pPr>
            <a:r>
              <a:rPr lang="en-US" sz="2000" dirty="0" err="1" smtClean="0"/>
              <a:t>CBP</a:t>
            </a:r>
            <a:r>
              <a:rPr lang="en-US" sz="2000" dirty="0" smtClean="0"/>
              <a:t> starts with the premise that production documents from foreign refiners are required to verify a claim for origin</a:t>
            </a:r>
          </a:p>
          <a:p>
            <a:pPr>
              <a:lnSpc>
                <a:spcPct val="80000"/>
              </a:lnSpc>
            </a:pPr>
            <a:r>
              <a:rPr lang="en-US" sz="2000" dirty="0" smtClean="0"/>
              <a:t>Crude, </a:t>
            </a:r>
            <a:r>
              <a:rPr lang="en-US" sz="2000" dirty="0" err="1" smtClean="0"/>
              <a:t>CBP</a:t>
            </a:r>
            <a:r>
              <a:rPr lang="en-US" sz="2000" dirty="0" smtClean="0"/>
              <a:t> proposes testing for API gravity, sulfur, nickel  (ppm) and vanadium (ppm), but it only applies to a single named crude stream</a:t>
            </a:r>
          </a:p>
          <a:p>
            <a:pPr>
              <a:lnSpc>
                <a:spcPct val="80000"/>
              </a:lnSpc>
            </a:pPr>
            <a:r>
              <a:rPr lang="en-US" sz="2000" dirty="0" smtClean="0"/>
              <a:t>Distillate, </a:t>
            </a:r>
            <a:r>
              <a:rPr lang="en-US" sz="2000" dirty="0" err="1" smtClean="0"/>
              <a:t>CBP</a:t>
            </a:r>
            <a:r>
              <a:rPr lang="en-US" sz="2000" dirty="0" smtClean="0"/>
              <a:t> proposes the same as crude – fingerprinting, but it only applies to straight run distillates from a single originating named crude stream</a:t>
            </a:r>
          </a:p>
          <a:p>
            <a:pPr>
              <a:lnSpc>
                <a:spcPct val="80000"/>
              </a:lnSpc>
            </a:pPr>
            <a:r>
              <a:rPr lang="en-US" sz="2000" dirty="0" smtClean="0"/>
              <a:t>Other products, </a:t>
            </a:r>
            <a:r>
              <a:rPr lang="en-US" sz="2000" dirty="0" err="1" smtClean="0"/>
              <a:t>CBP</a:t>
            </a:r>
            <a:r>
              <a:rPr lang="en-US" sz="2000" dirty="0" smtClean="0"/>
              <a:t> requires production records from the foreign refiner showing movement of product from a “qualifying” processing unit to a shore tank</a:t>
            </a:r>
          </a:p>
          <a:p>
            <a:pPr lvl="1">
              <a:lnSpc>
                <a:spcPct val="80000"/>
              </a:lnSpc>
            </a:pPr>
            <a:r>
              <a:rPr lang="en-US" sz="2000" dirty="0" err="1" smtClean="0"/>
              <a:t>CBP</a:t>
            </a:r>
            <a:r>
              <a:rPr lang="en-US" sz="2000" dirty="0" smtClean="0"/>
              <a:t> also wants a description of the foreign refinery processing capabilities and the qualifying process performed at the refinery </a:t>
            </a:r>
          </a:p>
        </p:txBody>
      </p:sp>
    </p:spTree>
    <p:extLst>
      <p:ext uri="{BB962C8B-B14F-4D97-AF65-F5344CB8AC3E}">
        <p14:creationId xmlns:p14="http://schemas.microsoft.com/office/powerpoint/2010/main" val="91221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Counter proposal by Industry</a:t>
            </a:r>
          </a:p>
        </p:txBody>
      </p:sp>
      <p:sp>
        <p:nvSpPr>
          <p:cNvPr id="25603" name="Rectangle 3"/>
          <p:cNvSpPr>
            <a:spLocks noGrp="1" noChangeArrowheads="1"/>
          </p:cNvSpPr>
          <p:nvPr>
            <p:ph type="body" idx="1"/>
          </p:nvPr>
        </p:nvSpPr>
        <p:spPr/>
        <p:txBody>
          <a:bodyPr/>
          <a:lstStyle/>
          <a:p>
            <a:r>
              <a:rPr lang="en-US" sz="2000" dirty="0" smtClean="0"/>
              <a:t>Industry will agree to testing for crude, even though it sets a 100% proof standard, as long as </a:t>
            </a:r>
          </a:p>
          <a:p>
            <a:pPr lvl="1"/>
            <a:r>
              <a:rPr lang="en-US" sz="2000" dirty="0" smtClean="0"/>
              <a:t>A range is developed for the applicable criteria in order to account for mixed streams from a single country, and</a:t>
            </a:r>
          </a:p>
          <a:p>
            <a:pPr lvl="1"/>
            <a:r>
              <a:rPr lang="en-US" sz="2000" dirty="0" smtClean="0"/>
              <a:t>Verification take place within 90 days if </a:t>
            </a:r>
            <a:r>
              <a:rPr lang="en-US" sz="2000" dirty="0" err="1" smtClean="0"/>
              <a:t>CBP</a:t>
            </a:r>
            <a:r>
              <a:rPr lang="en-US" sz="2000" dirty="0" smtClean="0"/>
              <a:t> will require samples to be kept</a:t>
            </a:r>
          </a:p>
          <a:p>
            <a:endParaRPr lang="en-US" sz="2000" dirty="0" smtClean="0"/>
          </a:p>
          <a:p>
            <a:r>
              <a:rPr lang="en-US" sz="2000" dirty="0" smtClean="0"/>
              <a:t>For distillates and other petroleum product, industry cannot agree to a production records requirement, but can agree to documents kept in the ordinary course of business plus market research on the refinery and market from where the product is exported</a:t>
            </a:r>
          </a:p>
          <a:p>
            <a:endParaRPr lang="en-US" sz="2000" dirty="0" smtClean="0"/>
          </a:p>
          <a:p>
            <a:r>
              <a:rPr lang="en-US" sz="2000" dirty="0" smtClean="0"/>
              <a:t>The same standards apply to ISA and Non ISA members</a:t>
            </a:r>
          </a:p>
          <a:p>
            <a:endParaRPr lang="en-US" dirty="0" smtClean="0"/>
          </a:p>
          <a:p>
            <a:endParaRPr lang="en-US" dirty="0" smtClean="0"/>
          </a:p>
        </p:txBody>
      </p:sp>
    </p:spTree>
    <p:extLst>
      <p:ext uri="{BB962C8B-B14F-4D97-AF65-F5344CB8AC3E}">
        <p14:creationId xmlns:p14="http://schemas.microsoft.com/office/powerpoint/2010/main" val="378755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Applicable standard</a:t>
            </a:r>
          </a:p>
        </p:txBody>
      </p:sp>
      <p:sp>
        <p:nvSpPr>
          <p:cNvPr id="27651" name="Rectangle 3"/>
          <p:cNvSpPr>
            <a:spLocks noGrp="1" noChangeArrowheads="1"/>
          </p:cNvSpPr>
          <p:nvPr>
            <p:ph type="body" idx="1"/>
          </p:nvPr>
        </p:nvSpPr>
        <p:spPr/>
        <p:txBody>
          <a:bodyPr/>
          <a:lstStyle/>
          <a:p>
            <a:r>
              <a:rPr lang="en-US" sz="2000" dirty="0" smtClean="0"/>
              <a:t>The standard is not beyond a reasonable doubt</a:t>
            </a:r>
          </a:p>
          <a:p>
            <a:endParaRPr lang="en-US" sz="2000" i="1" dirty="0" smtClean="0"/>
          </a:p>
          <a:p>
            <a:r>
              <a:rPr lang="en-US" sz="2000" i="1" dirty="0" smtClean="0"/>
              <a:t>Jazz Photo – </a:t>
            </a:r>
            <a:r>
              <a:rPr lang="en-US" sz="2000" dirty="0" smtClean="0"/>
              <a:t>circumstantial evidence in the absence of conflicting evidence is sufficient to establish the fact at issue</a:t>
            </a:r>
          </a:p>
          <a:p>
            <a:endParaRPr lang="en-US" sz="2000" dirty="0" smtClean="0"/>
          </a:p>
          <a:p>
            <a:r>
              <a:rPr lang="en-US" sz="2000" dirty="0" smtClean="0"/>
              <a:t>Restoration Hardware – in a </a:t>
            </a:r>
            <a:r>
              <a:rPr lang="en-US" sz="2000" dirty="0" err="1" smtClean="0"/>
              <a:t>GSP</a:t>
            </a:r>
            <a:r>
              <a:rPr lang="en-US" sz="2000" dirty="0" smtClean="0"/>
              <a:t> claim </a:t>
            </a:r>
            <a:r>
              <a:rPr lang="en-US" sz="2000" dirty="0" err="1" smtClean="0"/>
              <a:t>CBP</a:t>
            </a:r>
            <a:r>
              <a:rPr lang="en-US" sz="2000" dirty="0" smtClean="0"/>
              <a:t> relied on general manufacturer profiles</a:t>
            </a:r>
          </a:p>
          <a:p>
            <a:endParaRPr lang="en-US" sz="2000" dirty="0" smtClean="0"/>
          </a:p>
          <a:p>
            <a:r>
              <a:rPr lang="en-US" sz="2000" dirty="0" smtClean="0"/>
              <a:t>HQ </a:t>
            </a:r>
            <a:r>
              <a:rPr lang="en-US" sz="2000" dirty="0" err="1" smtClean="0"/>
              <a:t>AGOA</a:t>
            </a:r>
            <a:r>
              <a:rPr lang="en-US" sz="2000" dirty="0" smtClean="0"/>
              <a:t> Ruling </a:t>
            </a:r>
            <a:r>
              <a:rPr lang="en-US" sz="2000" dirty="0" err="1" smtClean="0"/>
              <a:t>H114575</a:t>
            </a:r>
            <a:r>
              <a:rPr lang="en-US" sz="2000" dirty="0" smtClean="0"/>
              <a:t> – </a:t>
            </a:r>
            <a:r>
              <a:rPr lang="en-US" sz="2000" dirty="0" err="1" smtClean="0"/>
              <a:t>CBP</a:t>
            </a:r>
            <a:r>
              <a:rPr lang="en-US" sz="2000" dirty="0" smtClean="0"/>
              <a:t> accepted oral evidence in lieu of tickets that the product was of origin</a:t>
            </a:r>
          </a:p>
          <a:p>
            <a:endParaRPr lang="en-US" sz="2000" dirty="0" smtClean="0"/>
          </a:p>
          <a:p>
            <a:r>
              <a:rPr lang="en-US" sz="2000" dirty="0" smtClean="0"/>
              <a:t>So what is the problem?</a:t>
            </a:r>
            <a:endParaRPr lang="en-US" sz="2000" i="1" dirty="0" smtClean="0"/>
          </a:p>
        </p:txBody>
      </p:sp>
    </p:spTree>
    <p:extLst>
      <p:ext uri="{BB962C8B-B14F-4D97-AF65-F5344CB8AC3E}">
        <p14:creationId xmlns:p14="http://schemas.microsoft.com/office/powerpoint/2010/main" val="46366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Duty preference programs affected</a:t>
            </a:r>
          </a:p>
        </p:txBody>
      </p:sp>
      <p:sp>
        <p:nvSpPr>
          <p:cNvPr id="28675" name="Rectangle 3"/>
          <p:cNvSpPr>
            <a:spLocks noGrp="1" noChangeArrowheads="1"/>
          </p:cNvSpPr>
          <p:nvPr>
            <p:ph type="body" idx="1"/>
          </p:nvPr>
        </p:nvSpPr>
        <p:spPr/>
        <p:txBody>
          <a:bodyPr/>
          <a:lstStyle/>
          <a:p>
            <a:pPr>
              <a:lnSpc>
                <a:spcPct val="80000"/>
              </a:lnSpc>
            </a:pPr>
            <a:r>
              <a:rPr lang="en-US" smtClean="0"/>
              <a:t>All programs are affected save for NAFTA</a:t>
            </a:r>
          </a:p>
          <a:p>
            <a:pPr lvl="1">
              <a:lnSpc>
                <a:spcPct val="80000"/>
              </a:lnSpc>
            </a:pPr>
            <a:r>
              <a:rPr lang="en-US" sz="2000" smtClean="0"/>
              <a:t>GSP</a:t>
            </a:r>
          </a:p>
          <a:p>
            <a:pPr lvl="1">
              <a:lnSpc>
                <a:spcPct val="80000"/>
              </a:lnSpc>
            </a:pPr>
            <a:r>
              <a:rPr lang="en-US" sz="2000" smtClean="0"/>
              <a:t>AGOA</a:t>
            </a:r>
          </a:p>
          <a:p>
            <a:pPr lvl="1">
              <a:lnSpc>
                <a:spcPct val="80000"/>
              </a:lnSpc>
            </a:pPr>
            <a:r>
              <a:rPr lang="en-US" sz="2000" smtClean="0"/>
              <a:t>CBI</a:t>
            </a:r>
          </a:p>
          <a:p>
            <a:pPr lvl="1">
              <a:lnSpc>
                <a:spcPct val="80000"/>
              </a:lnSpc>
            </a:pPr>
            <a:r>
              <a:rPr lang="en-US" sz="2000" smtClean="0"/>
              <a:t>ATDPEA</a:t>
            </a:r>
          </a:p>
          <a:p>
            <a:pPr lvl="1">
              <a:lnSpc>
                <a:spcPct val="80000"/>
              </a:lnSpc>
            </a:pPr>
            <a:r>
              <a:rPr lang="en-US" sz="2000" smtClean="0"/>
              <a:t>US Chile</a:t>
            </a:r>
          </a:p>
          <a:p>
            <a:pPr lvl="1">
              <a:lnSpc>
                <a:spcPct val="80000"/>
              </a:lnSpc>
            </a:pPr>
            <a:r>
              <a:rPr lang="en-US" sz="2000" smtClean="0"/>
              <a:t>CAFTA</a:t>
            </a:r>
          </a:p>
          <a:p>
            <a:pPr lvl="1">
              <a:lnSpc>
                <a:spcPct val="80000"/>
              </a:lnSpc>
            </a:pPr>
            <a:r>
              <a:rPr lang="en-US" sz="2000" smtClean="0"/>
              <a:t>US Israel</a:t>
            </a:r>
          </a:p>
          <a:p>
            <a:pPr lvl="1">
              <a:lnSpc>
                <a:spcPct val="80000"/>
              </a:lnSpc>
            </a:pPr>
            <a:r>
              <a:rPr lang="en-US" sz="2000" smtClean="0"/>
              <a:t>US Peru</a:t>
            </a:r>
          </a:p>
          <a:p>
            <a:pPr lvl="1">
              <a:lnSpc>
                <a:spcPct val="80000"/>
              </a:lnSpc>
            </a:pPr>
            <a:r>
              <a:rPr lang="en-US" sz="2000" smtClean="0"/>
              <a:t>US Oman</a:t>
            </a:r>
          </a:p>
          <a:p>
            <a:pPr lvl="1">
              <a:lnSpc>
                <a:spcPct val="80000"/>
              </a:lnSpc>
            </a:pPr>
            <a:r>
              <a:rPr lang="en-US" sz="2000" smtClean="0"/>
              <a:t>US Jordan</a:t>
            </a:r>
          </a:p>
          <a:p>
            <a:pPr lvl="1">
              <a:lnSpc>
                <a:spcPct val="80000"/>
              </a:lnSpc>
            </a:pPr>
            <a:r>
              <a:rPr lang="en-US" sz="2000" smtClean="0"/>
              <a:t>US Bahrain</a:t>
            </a:r>
          </a:p>
          <a:p>
            <a:pPr lvl="1">
              <a:lnSpc>
                <a:spcPct val="80000"/>
              </a:lnSpc>
            </a:pPr>
            <a:r>
              <a:rPr lang="en-US" sz="2000" smtClean="0"/>
              <a:t>US Morocco</a:t>
            </a:r>
          </a:p>
          <a:p>
            <a:pPr lvl="1">
              <a:lnSpc>
                <a:spcPct val="80000"/>
              </a:lnSpc>
            </a:pPr>
            <a:r>
              <a:rPr lang="en-US" sz="2000" smtClean="0"/>
              <a:t>US Singapore</a:t>
            </a:r>
          </a:p>
          <a:p>
            <a:pPr lvl="1">
              <a:lnSpc>
                <a:spcPct val="80000"/>
              </a:lnSpc>
            </a:pPr>
            <a:r>
              <a:rPr lang="en-US" sz="2000" smtClean="0"/>
              <a:t>US Australia</a:t>
            </a:r>
          </a:p>
        </p:txBody>
      </p:sp>
    </p:spTree>
    <p:extLst>
      <p:ext uri="{BB962C8B-B14F-4D97-AF65-F5344CB8AC3E}">
        <p14:creationId xmlns:p14="http://schemas.microsoft.com/office/powerpoint/2010/main" val="288967119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1607</Words>
  <Application>Microsoft Office PowerPoint</Application>
  <PresentationFormat>On-screen Show (4:3)</PresentationFormat>
  <Paragraphs>184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Where do we Stand With CBP’s “New Verification Policy” for Duty Preference Claims?  Presented at the API International Trade and Customs Conference  Hyatt Regency New Orleans, LA March 26, 2012</vt:lpstr>
      <vt:lpstr>WHERE DO WE STAND?</vt:lpstr>
      <vt:lpstr>What is it that CBP Wants or Needs?</vt:lpstr>
      <vt:lpstr>What are the issues?</vt:lpstr>
      <vt:lpstr>Chronology of events</vt:lpstr>
      <vt:lpstr>Proposals by CBP</vt:lpstr>
      <vt:lpstr>Counter proposal by Industry</vt:lpstr>
      <vt:lpstr>Applicable standard</vt:lpstr>
      <vt:lpstr>Duty preference programs affected</vt:lpstr>
      <vt:lpstr>What do the DPPs require regarding verification vs CBP</vt:lpstr>
      <vt:lpstr>Potential Losses to the Industry for Non- NAFTA Claims</vt:lpstr>
      <vt:lpstr>Congressional Support and USTR Involvement</vt:lpstr>
      <vt:lpstr>Sequence of events</vt:lpstr>
      <vt:lpstr>CBP and Industry 11/29/11 Meeting</vt:lpstr>
      <vt:lpstr>CBP’s November 7, 2011 Guidance to the Field</vt:lpstr>
      <vt:lpstr>Ad Hoc Coalition's Confirmation of the New Verification Process</vt:lpstr>
      <vt:lpstr>Next steps </vt:lpstr>
      <vt:lpstr>Treatment of Outstanding Claims and Record Requests</vt:lpstr>
      <vt:lpstr>CBP and Industry Cooperation on Education and Lab Testing</vt:lpstr>
      <vt:lpstr>And then…</vt:lpstr>
      <vt:lpstr> </vt:lpstr>
    </vt:vector>
  </TitlesOfParts>
  <Company>Jones Walker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Jones Walker</dc:creator>
  <cp:lastModifiedBy>Jones Walker</cp:lastModifiedBy>
  <cp:revision>35</cp:revision>
  <dcterms:created xsi:type="dcterms:W3CDTF">2008-10-06T16:48:32Z</dcterms:created>
  <dcterms:modified xsi:type="dcterms:W3CDTF">2012-04-17T18:10:30Z</dcterms:modified>
</cp:coreProperties>
</file>